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93" r:id="rId6"/>
  </p:sldMasterIdLst>
  <p:notesMasterIdLst>
    <p:notesMasterId r:id="rId74"/>
  </p:notesMasterIdLst>
  <p:sldIdLst>
    <p:sldId id="256" r:id="rId7"/>
    <p:sldId id="872" r:id="rId8"/>
    <p:sldId id="271" r:id="rId9"/>
    <p:sldId id="291" r:id="rId10"/>
    <p:sldId id="292" r:id="rId11"/>
    <p:sldId id="293" r:id="rId12"/>
    <p:sldId id="294" r:id="rId13"/>
    <p:sldId id="954" r:id="rId14"/>
    <p:sldId id="295" r:id="rId15"/>
    <p:sldId id="296" r:id="rId16"/>
    <p:sldId id="297" r:id="rId17"/>
    <p:sldId id="955" r:id="rId18"/>
    <p:sldId id="298" r:id="rId19"/>
    <p:sldId id="299" r:id="rId20"/>
    <p:sldId id="300" r:id="rId21"/>
    <p:sldId id="956" r:id="rId22"/>
    <p:sldId id="301" r:id="rId23"/>
    <p:sldId id="302" r:id="rId24"/>
    <p:sldId id="303" r:id="rId25"/>
    <p:sldId id="304" r:id="rId26"/>
    <p:sldId id="305" r:id="rId27"/>
    <p:sldId id="922" r:id="rId28"/>
    <p:sldId id="306" r:id="rId29"/>
    <p:sldId id="307" r:id="rId30"/>
    <p:sldId id="308" r:id="rId31"/>
    <p:sldId id="309" r:id="rId32"/>
    <p:sldId id="310" r:id="rId33"/>
    <p:sldId id="923" r:id="rId34"/>
    <p:sldId id="606" r:id="rId35"/>
    <p:sldId id="921" r:id="rId36"/>
    <p:sldId id="925" r:id="rId37"/>
    <p:sldId id="609" r:id="rId38"/>
    <p:sldId id="610" r:id="rId39"/>
    <p:sldId id="611" r:id="rId40"/>
    <p:sldId id="924" r:id="rId41"/>
    <p:sldId id="612" r:id="rId42"/>
    <p:sldId id="613" r:id="rId43"/>
    <p:sldId id="965" r:id="rId44"/>
    <p:sldId id="966" r:id="rId45"/>
    <p:sldId id="967" r:id="rId46"/>
    <p:sldId id="968" r:id="rId47"/>
    <p:sldId id="969" r:id="rId48"/>
    <p:sldId id="970" r:id="rId49"/>
    <p:sldId id="971" r:id="rId50"/>
    <p:sldId id="972" r:id="rId51"/>
    <p:sldId id="973" r:id="rId52"/>
    <p:sldId id="974" r:id="rId53"/>
    <p:sldId id="944" r:id="rId54"/>
    <p:sldId id="945" r:id="rId55"/>
    <p:sldId id="946" r:id="rId56"/>
    <p:sldId id="947" r:id="rId57"/>
    <p:sldId id="948" r:id="rId58"/>
    <p:sldId id="949" r:id="rId59"/>
    <p:sldId id="950" r:id="rId60"/>
    <p:sldId id="951" r:id="rId61"/>
    <p:sldId id="952" r:id="rId62"/>
    <p:sldId id="953" r:id="rId63"/>
    <p:sldId id="941" r:id="rId64"/>
    <p:sldId id="957" r:id="rId65"/>
    <p:sldId id="958" r:id="rId66"/>
    <p:sldId id="959" r:id="rId67"/>
    <p:sldId id="960" r:id="rId68"/>
    <p:sldId id="961" r:id="rId69"/>
    <p:sldId id="962" r:id="rId70"/>
    <p:sldId id="963" r:id="rId71"/>
    <p:sldId id="964" r:id="rId72"/>
    <p:sldId id="940"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anna, Prerna" initials="KP" lastIdx="6" clrIdx="0">
    <p:extLst>
      <p:ext uri="{19B8F6BF-5375-455C-9EA6-DF929625EA0E}">
        <p15:presenceInfo xmlns:p15="http://schemas.microsoft.com/office/powerpoint/2012/main" userId="S::prekhanna@deloitte.com::28411b6e-fc84-4479-91ac-9b55666eaf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2873" autoAdjust="0"/>
  </p:normalViewPr>
  <p:slideViewPr>
    <p:cSldViewPr snapToGrid="0">
      <p:cViewPr varScale="1">
        <p:scale>
          <a:sx n="93" d="100"/>
          <a:sy n="93" d="100"/>
        </p:scale>
        <p:origin x="109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507F9-67D8-432B-B171-40449A5CEE7E}" type="datetimeFigureOut">
              <a:rPr lang="en-US" smtClean="0"/>
              <a:t>4/15/2021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2E30A-B547-49A4-94F5-2714DBC2FEC2}" type="slidenum">
              <a:rPr lang="en-US" smtClean="0"/>
              <a:t>‹#›</a:t>
            </a:fld>
            <a:endParaRPr lang="en-US"/>
          </a:p>
        </p:txBody>
      </p:sp>
    </p:spTree>
    <p:extLst>
      <p:ext uri="{BB962C8B-B14F-4D97-AF65-F5344CB8AC3E}">
        <p14:creationId xmlns:p14="http://schemas.microsoft.com/office/powerpoint/2010/main" val="330032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97EC48A-CACA-446F-81AF-F188FB520B0D}" type="slidenum">
              <a:rPr kumimoji="0" lang="en-US" sz="1200" b="0" i="1" u="none" strike="noStrike" kern="1200" cap="none" spc="0" normalizeH="0" baseline="0" noProof="0" smtClean="0">
                <a:ln>
                  <a:noFill/>
                </a:ln>
                <a:solidFill>
                  <a:prstClr val="black"/>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1" u="none" strike="noStrike" kern="1200" cap="none" spc="0" normalizeH="0" baseline="0" noProof="0">
              <a:ln>
                <a:noFill/>
              </a:ln>
              <a:solidFill>
                <a:prstClr val="black"/>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2852370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214999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4082626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2965932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3785782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3823915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2456675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1398087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2627485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50103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18058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3108560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2178417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1180483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1999011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4171936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2680257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1439857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E62165-E3D9-4316-8A78-418374164D2E}"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676232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637044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2856308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356841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997165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1010547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494370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1974464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4027553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1485262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4237821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3261876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529176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3723901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1347073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2369610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1253476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noFill/>
        </p:spPr>
      </p:sp>
      <p:sp>
        <p:nvSpPr>
          <p:cNvPr id="2969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C484B90-0160-4F8C-AFC2-20EC9FCCC15C}" type="slidenum">
              <a:rPr kumimoji="0" lang="en-US" sz="1200" b="0" i="1" u="none" strike="noStrike" kern="1200" cap="none" spc="0" normalizeH="0" baseline="0" noProof="0" smtClean="0">
                <a:ln>
                  <a:noFill/>
                </a:ln>
                <a:solidFill>
                  <a:prstClr val="black"/>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sz="1200" b="0" i="1" u="none" strike="noStrike" kern="1200" cap="none" spc="0" normalizeH="0" baseline="0" noProof="0">
              <a:ln>
                <a:noFill/>
              </a:ln>
              <a:solidFill>
                <a:prstClr val="black"/>
              </a:solidFill>
              <a:effectLst/>
              <a:uLnTx/>
              <a:uFillTx/>
              <a:latin typeface="Arial" charset="0"/>
              <a:ea typeface="ＭＳ Ｐゴシック" pitchFamily="84" charset="-128"/>
              <a:cs typeface="+mn-cs"/>
            </a:endParaRPr>
          </a:p>
        </p:txBody>
      </p:sp>
    </p:spTree>
    <p:extLst>
      <p:ext uri="{BB962C8B-B14F-4D97-AF65-F5344CB8AC3E}">
        <p14:creationId xmlns:p14="http://schemas.microsoft.com/office/powerpoint/2010/main" val="217115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87222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146622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203966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121245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0026" indent="-284625">
              <a:spcBef>
                <a:spcPct val="30000"/>
              </a:spcBef>
              <a:defRPr sz="1200">
                <a:solidFill>
                  <a:schemeClr val="tx1"/>
                </a:solidFill>
                <a:latin typeface="Calibri" panose="020F0502020204030204" pitchFamily="34" charset="0"/>
              </a:defRPr>
            </a:lvl2pPr>
            <a:lvl3pPr marL="1138503" indent="-227701">
              <a:spcBef>
                <a:spcPct val="30000"/>
              </a:spcBef>
              <a:defRPr sz="1200">
                <a:solidFill>
                  <a:schemeClr val="tx1"/>
                </a:solidFill>
                <a:latin typeface="Calibri" panose="020F0502020204030204" pitchFamily="34" charset="0"/>
              </a:defRPr>
            </a:lvl3pPr>
            <a:lvl4pPr marL="1593902" indent="-227701">
              <a:spcBef>
                <a:spcPct val="30000"/>
              </a:spcBef>
              <a:defRPr sz="1200">
                <a:solidFill>
                  <a:schemeClr val="tx1"/>
                </a:solidFill>
                <a:latin typeface="Calibri" panose="020F0502020204030204" pitchFamily="34" charset="0"/>
              </a:defRPr>
            </a:lvl4pPr>
            <a:lvl5pPr marL="2049304" indent="-227701">
              <a:spcBef>
                <a:spcPct val="30000"/>
              </a:spcBef>
              <a:defRPr sz="1200">
                <a:solidFill>
                  <a:schemeClr val="tx1"/>
                </a:solidFill>
                <a:latin typeface="Calibri" panose="020F0502020204030204" pitchFamily="34" charset="0"/>
              </a:defRPr>
            </a:lvl5pPr>
            <a:lvl6pPr marL="2504705" indent="-227701" eaLnBrk="0" fontAlgn="base" hangingPunct="0">
              <a:spcBef>
                <a:spcPct val="30000"/>
              </a:spcBef>
              <a:spcAft>
                <a:spcPct val="0"/>
              </a:spcAft>
              <a:defRPr sz="1200">
                <a:solidFill>
                  <a:schemeClr val="tx1"/>
                </a:solidFill>
                <a:latin typeface="Calibri" panose="020F0502020204030204" pitchFamily="34" charset="0"/>
              </a:defRPr>
            </a:lvl6pPr>
            <a:lvl7pPr marL="2960107" indent="-227701" eaLnBrk="0" fontAlgn="base" hangingPunct="0">
              <a:spcBef>
                <a:spcPct val="30000"/>
              </a:spcBef>
              <a:spcAft>
                <a:spcPct val="0"/>
              </a:spcAft>
              <a:defRPr sz="1200">
                <a:solidFill>
                  <a:schemeClr val="tx1"/>
                </a:solidFill>
                <a:latin typeface="Calibri" panose="020F0502020204030204" pitchFamily="34" charset="0"/>
              </a:defRPr>
            </a:lvl7pPr>
            <a:lvl8pPr marL="3415507" indent="-227701" eaLnBrk="0" fontAlgn="base" hangingPunct="0">
              <a:spcBef>
                <a:spcPct val="30000"/>
              </a:spcBef>
              <a:spcAft>
                <a:spcPct val="0"/>
              </a:spcAft>
              <a:defRPr sz="1200">
                <a:solidFill>
                  <a:schemeClr val="tx1"/>
                </a:solidFill>
                <a:latin typeface="Calibri" panose="020F0502020204030204" pitchFamily="34" charset="0"/>
              </a:defRPr>
            </a:lvl8pPr>
            <a:lvl9pPr marL="3870907" indent="-22770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E62165-E3D9-4316-8A78-418374164D2E}" type="slidenum">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ＭＳ Ｐゴシック" pitchFamily="84" charset="-128"/>
              <a:cs typeface="+mn-cs"/>
            </a:endParaRPr>
          </a:p>
        </p:txBody>
      </p:sp>
    </p:spTree>
    <p:extLst>
      <p:ext uri="{BB962C8B-B14F-4D97-AF65-F5344CB8AC3E}">
        <p14:creationId xmlns:p14="http://schemas.microsoft.com/office/powerpoint/2010/main" val="372974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4276" y="0"/>
            <a:ext cx="9168276" cy="6898499"/>
          </a:xfrm>
          <a:prstGeom prst="rect">
            <a:avLst/>
          </a:prstGeom>
        </p:spPr>
      </p:pic>
      <p:sp>
        <p:nvSpPr>
          <p:cNvPr id="4" name="Rectangle 3"/>
          <p:cNvSpPr/>
          <p:nvPr userDrawn="1"/>
        </p:nvSpPr>
        <p:spPr bwMode="auto">
          <a:xfrm>
            <a:off x="4800600" y="4756294"/>
            <a:ext cx="419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pitchFamily="84" charset="-128"/>
            </a:endParaRPr>
          </a:p>
        </p:txBody>
      </p:sp>
      <p:sp>
        <p:nvSpPr>
          <p:cNvPr id="3" name="TextBox 2"/>
          <p:cNvSpPr txBox="1"/>
          <p:nvPr userDrawn="1"/>
        </p:nvSpPr>
        <p:spPr>
          <a:xfrm>
            <a:off x="2667000" y="4724400"/>
            <a:ext cx="6172200" cy="292388"/>
          </a:xfrm>
          <a:prstGeom prst="rect">
            <a:avLst/>
          </a:prstGeom>
          <a:noFill/>
        </p:spPr>
        <p:txBody>
          <a:bodyPr wrap="square" rtlCol="0">
            <a:spAutoFit/>
          </a:bodyPr>
          <a:lstStyle/>
          <a:p>
            <a:pPr algn="r"/>
            <a:r>
              <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rPr>
              <a:t>RELIABILITY</a:t>
            </a:r>
            <a:r>
              <a:rPr lang="en-US" sz="1300" b="1" i="0" baseline="0" dirty="0">
                <a:solidFill>
                  <a:schemeClr val="accent1"/>
                </a:solidFill>
                <a:latin typeface="Tahoma" panose="020B0604030504040204" pitchFamily="34" charset="0"/>
                <a:ea typeface="Tahoma" panose="020B0604030504040204" pitchFamily="34" charset="0"/>
                <a:cs typeface="Tahoma" panose="020B0604030504040204" pitchFamily="34" charset="0"/>
              </a:rPr>
              <a:t> | RESILIENCE | SECURITY</a:t>
            </a:r>
            <a:endPar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071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NERC_PPT_cover_final.jpg"/>
          <p:cNvPicPr>
            <a:picLocks noChangeAspect="1"/>
          </p:cNvPicPr>
          <p:nvPr userDrawn="1"/>
        </p:nvPicPr>
        <p:blipFill>
          <a:blip r:embed="rId2" cstate="email"/>
          <a:stretch>
            <a:fillRect/>
          </a:stretch>
        </p:blipFill>
        <p:spPr>
          <a:xfrm>
            <a:off x="0" y="0"/>
            <a:ext cx="9144000" cy="6858000"/>
          </a:xfrm>
          <a:prstGeom prst="rect">
            <a:avLst/>
          </a:prstGeom>
        </p:spPr>
      </p:pic>
    </p:spTree>
    <p:extLst>
      <p:ext uri="{BB962C8B-B14F-4D97-AF65-F5344CB8AC3E}">
        <p14:creationId xmlns:p14="http://schemas.microsoft.com/office/powerpoint/2010/main" val="368876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2468562"/>
            <a:ext cx="83058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a:t>Subtitle Slide</a:t>
            </a:r>
          </a:p>
        </p:txBody>
      </p:sp>
    </p:spTree>
    <p:extLst>
      <p:ext uri="{BB962C8B-B14F-4D97-AF65-F5344CB8AC3E}">
        <p14:creationId xmlns:p14="http://schemas.microsoft.com/office/powerpoint/2010/main" val="929448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1" name="Text Placeholder 3"/>
          <p:cNvSpPr>
            <a:spLocks noGrp="1"/>
          </p:cNvSpPr>
          <p:nvPr>
            <p:ph type="body" sz="half" idx="2"/>
          </p:nvPr>
        </p:nvSpPr>
        <p:spPr>
          <a:xfrm>
            <a:off x="346074" y="1325562"/>
            <a:ext cx="8416926" cy="4876800"/>
          </a:xfrm>
          <a:prstGeom prst="rect">
            <a:avLst/>
          </a:prstGeom>
        </p:spPr>
        <p:txBody>
          <a:bodyPr/>
          <a:lstStyle>
            <a:lvl1pPr marL="228600" marR="0" indent="-228600" algn="l" defTabSz="914400" rtl="0" eaLnBrk="1" fontAlgn="base" latinLnBrk="0" hangingPunct="1">
              <a:lnSpc>
                <a:spcPct val="100000"/>
              </a:lnSpc>
              <a:spcBef>
                <a:spcPts val="672"/>
              </a:spcBef>
              <a:spcAft>
                <a:spcPts val="0"/>
              </a:spcAft>
              <a:buClr>
                <a:srgbClr val="19396E"/>
              </a:buClr>
              <a:buSzPct val="150000"/>
              <a:buFont typeface="Arial" pitchFamily="34" charset="0"/>
              <a:buNone/>
              <a:tabLst/>
              <a:defRPr sz="2400" baseline="0">
                <a:solidFill>
                  <a:schemeClr val="accent6"/>
                </a:solidFill>
                <a:latin typeface="Calibri"/>
                <a:cs typeface="Calibri"/>
              </a:defRPr>
            </a:lvl1pPr>
            <a:lvl2pPr marL="457200" indent="-228600">
              <a:lnSpc>
                <a:spcPct val="100000"/>
              </a:lnSpc>
              <a:spcBef>
                <a:spcPts val="576"/>
              </a:spcBef>
              <a:spcAft>
                <a:spcPts val="0"/>
              </a:spcAft>
              <a:buClr>
                <a:srgbClr val="5D85A9"/>
              </a:buClr>
              <a:buFont typeface="Wingdings" charset="2"/>
              <a:buChar char="§"/>
              <a:defRPr sz="2000">
                <a:solidFill>
                  <a:schemeClr val="accent6"/>
                </a:solidFill>
                <a:latin typeface="Calibri"/>
                <a:cs typeface="Calibri"/>
              </a:defRPr>
            </a:lvl2pPr>
            <a:lvl3pPr marL="685800" indent="-228600">
              <a:lnSpc>
                <a:spcPct val="100000"/>
              </a:lnSpc>
              <a:spcBef>
                <a:spcPts val="480"/>
              </a:spcBef>
              <a:spcAft>
                <a:spcPts val="0"/>
              </a:spcAft>
              <a:buClr>
                <a:srgbClr val="19396E"/>
              </a:buClr>
              <a:buFont typeface="Courier New"/>
              <a:buChar char="o"/>
              <a:defRPr sz="1800">
                <a:solidFill>
                  <a:schemeClr val="accent6"/>
                </a:solidFill>
                <a:latin typeface="Calibri"/>
                <a:cs typeface="Calibri"/>
              </a:defRPr>
            </a:lvl3pPr>
            <a:lvl4pPr marL="914400" indent="-228600">
              <a:lnSpc>
                <a:spcPct val="100000"/>
              </a:lnSpc>
              <a:spcBef>
                <a:spcPts val="384"/>
              </a:spcBef>
              <a:spcAft>
                <a:spcPts val="0"/>
              </a:spcAft>
              <a:buClr>
                <a:srgbClr val="19396E"/>
              </a:buClr>
              <a:buFont typeface="Lucida Grande"/>
              <a:buChar char="­"/>
              <a:defRPr sz="1600" baseline="0">
                <a:solidFill>
                  <a:schemeClr val="accent6"/>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228600" marR="0" lvl="0" indent="-228600" algn="l" defTabSz="914400" rtl="0" eaLnBrk="1" fontAlgn="base" latinLnBrk="0" hangingPunct="1">
              <a:lnSpc>
                <a:spcPct val="100000"/>
              </a:lnSpc>
              <a:spcBef>
                <a:spcPts val="672"/>
              </a:spcBef>
              <a:spcAft>
                <a:spcPts val="0"/>
              </a:spcAft>
              <a:buClr>
                <a:srgbClr val="19396E"/>
              </a:buClr>
              <a:buSzTx/>
              <a:tabLst/>
              <a:defRPr/>
            </a:pPr>
            <a:r>
              <a:rPr lang="en-US"/>
              <a:t>Click to edit Master text styles</a:t>
            </a:r>
          </a:p>
        </p:txBody>
      </p:sp>
    </p:spTree>
    <p:extLst>
      <p:ext uri="{BB962C8B-B14F-4D97-AF65-F5344CB8AC3E}">
        <p14:creationId xmlns:p14="http://schemas.microsoft.com/office/powerpoint/2010/main" val="4063598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346074" y="1325562"/>
            <a:ext cx="8416926" cy="4846638"/>
          </a:xfrm>
          <a:prstGeom prst="rect">
            <a:avLst/>
          </a:prstGeom>
        </p:spPr>
        <p:txBody>
          <a:bodyPr/>
          <a:lstStyle>
            <a:lvl1pPr marL="228600" indent="-228600">
              <a:buClr>
                <a:srgbClr val="19396E"/>
              </a:buClr>
              <a:buSzPct val="100000"/>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3988420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Content Placeholder 2"/>
          <p:cNvSpPr>
            <a:spLocks noGrp="1"/>
          </p:cNvSpPr>
          <p:nvPr>
            <p:ph sz="half" idx="10"/>
          </p:nvPr>
        </p:nvSpPr>
        <p:spPr>
          <a:xfrm>
            <a:off x="346074"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sz="half" idx="11"/>
          </p:nvPr>
        </p:nvSpPr>
        <p:spPr>
          <a:xfrm>
            <a:off x="4568952"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15591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6074" y="1325562"/>
            <a:ext cx="4040188"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1</a:t>
            </a:r>
          </a:p>
        </p:txBody>
      </p:sp>
      <p:sp>
        <p:nvSpPr>
          <p:cNvPr id="5" name="Text Placeholder 4"/>
          <p:cNvSpPr>
            <a:spLocks noGrp="1"/>
          </p:cNvSpPr>
          <p:nvPr>
            <p:ph type="body" sz="quarter" idx="3" hasCustomPrompt="1"/>
          </p:nvPr>
        </p:nvSpPr>
        <p:spPr>
          <a:xfrm>
            <a:off x="4572000" y="1325562"/>
            <a:ext cx="4041775"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2</a:t>
            </a:r>
          </a:p>
        </p:txBody>
      </p:sp>
      <p:sp>
        <p:nvSpPr>
          <p:cNvPr id="12" name="Content Placeholder 2"/>
          <p:cNvSpPr>
            <a:spLocks noGrp="1"/>
          </p:cNvSpPr>
          <p:nvPr>
            <p:ph sz="half" idx="11"/>
          </p:nvPr>
        </p:nvSpPr>
        <p:spPr>
          <a:xfrm>
            <a:off x="346074"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half" idx="12"/>
          </p:nvPr>
        </p:nvSpPr>
        <p:spPr>
          <a:xfrm>
            <a:off x="4572127"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193710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792288" y="1447799"/>
            <a:ext cx="5486400" cy="3279775"/>
          </a:xfrm>
          <a:prstGeom prst="rect">
            <a:avLst/>
          </a:prstGeom>
        </p:spPr>
        <p:txBody>
          <a:bodyPr/>
          <a:lstStyle>
            <a:lvl1pPr marL="0" indent="0">
              <a:buNone/>
              <a:defRPr sz="3200">
                <a:solidFill>
                  <a:schemeClr val="accent6"/>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accent6"/>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792288" y="4800600"/>
            <a:ext cx="5486400" cy="566928"/>
          </a:xfrm>
          <a:prstGeom prst="rect">
            <a:avLst/>
          </a:prstGeom>
        </p:spPr>
        <p:txBody>
          <a:bodyPr anchor="b" anchorCtr="0"/>
          <a:lstStyle>
            <a:lvl1pPr marL="0" indent="0">
              <a:buNone/>
              <a:defRPr sz="2000" b="1" i="0">
                <a:solidFill>
                  <a:schemeClr val="accent6"/>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56255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120070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2468562"/>
            <a:ext cx="83058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a:t>Subtitle Slide</a:t>
            </a:r>
          </a:p>
        </p:txBody>
      </p:sp>
    </p:spTree>
    <p:extLst>
      <p:ext uri="{BB962C8B-B14F-4D97-AF65-F5344CB8AC3E}">
        <p14:creationId xmlns:p14="http://schemas.microsoft.com/office/powerpoint/2010/main" val="263568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1" name="Text Placeholder 3"/>
          <p:cNvSpPr>
            <a:spLocks noGrp="1"/>
          </p:cNvSpPr>
          <p:nvPr>
            <p:ph type="body" sz="half" idx="2"/>
          </p:nvPr>
        </p:nvSpPr>
        <p:spPr>
          <a:xfrm>
            <a:off x="346074" y="1325562"/>
            <a:ext cx="8416926" cy="4876800"/>
          </a:xfrm>
          <a:prstGeom prst="rect">
            <a:avLst/>
          </a:prstGeom>
        </p:spPr>
        <p:txBody>
          <a:bodyPr/>
          <a:lstStyle>
            <a:lvl1pPr marL="228600" marR="0" indent="-228600" algn="l" defTabSz="914400" rtl="0" eaLnBrk="1" fontAlgn="base" latinLnBrk="0" hangingPunct="1">
              <a:lnSpc>
                <a:spcPct val="100000"/>
              </a:lnSpc>
              <a:spcBef>
                <a:spcPts val="672"/>
              </a:spcBef>
              <a:spcAft>
                <a:spcPts val="0"/>
              </a:spcAft>
              <a:buClr>
                <a:srgbClr val="19396E"/>
              </a:buClr>
              <a:buSzPct val="150000"/>
              <a:buFont typeface="Arial" pitchFamily="34" charset="0"/>
              <a:buNone/>
              <a:tabLst/>
              <a:defRPr sz="2400" baseline="0">
                <a:solidFill>
                  <a:schemeClr val="accent6"/>
                </a:solidFill>
                <a:latin typeface="Calibri"/>
                <a:cs typeface="Calibri"/>
              </a:defRPr>
            </a:lvl1pPr>
            <a:lvl2pPr marL="457200" indent="-228600">
              <a:lnSpc>
                <a:spcPct val="100000"/>
              </a:lnSpc>
              <a:spcBef>
                <a:spcPts val="576"/>
              </a:spcBef>
              <a:spcAft>
                <a:spcPts val="0"/>
              </a:spcAft>
              <a:buClr>
                <a:srgbClr val="5D85A9"/>
              </a:buClr>
              <a:buFont typeface="Wingdings" charset="2"/>
              <a:buChar char="§"/>
              <a:defRPr sz="2000">
                <a:solidFill>
                  <a:schemeClr val="accent6"/>
                </a:solidFill>
                <a:latin typeface="Calibri"/>
                <a:cs typeface="Calibri"/>
              </a:defRPr>
            </a:lvl2pPr>
            <a:lvl3pPr marL="685800" indent="-228600">
              <a:lnSpc>
                <a:spcPct val="100000"/>
              </a:lnSpc>
              <a:spcBef>
                <a:spcPts val="480"/>
              </a:spcBef>
              <a:spcAft>
                <a:spcPts val="0"/>
              </a:spcAft>
              <a:buClr>
                <a:srgbClr val="19396E"/>
              </a:buClr>
              <a:buFont typeface="Courier New"/>
              <a:buChar char="o"/>
              <a:defRPr sz="1800">
                <a:solidFill>
                  <a:schemeClr val="accent6"/>
                </a:solidFill>
                <a:latin typeface="Calibri"/>
                <a:cs typeface="Calibri"/>
              </a:defRPr>
            </a:lvl3pPr>
            <a:lvl4pPr marL="914400" indent="-228600">
              <a:lnSpc>
                <a:spcPct val="100000"/>
              </a:lnSpc>
              <a:spcBef>
                <a:spcPts val="384"/>
              </a:spcBef>
              <a:spcAft>
                <a:spcPts val="0"/>
              </a:spcAft>
              <a:buClr>
                <a:srgbClr val="19396E"/>
              </a:buClr>
              <a:buFont typeface="Lucida Grande"/>
              <a:buChar char="­"/>
              <a:defRPr sz="1600" baseline="0">
                <a:solidFill>
                  <a:schemeClr val="accent6"/>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228600" marR="0" lvl="0" indent="-228600" algn="l" defTabSz="914400" rtl="0" eaLnBrk="1" fontAlgn="base" latinLnBrk="0" hangingPunct="1">
              <a:lnSpc>
                <a:spcPct val="100000"/>
              </a:lnSpc>
              <a:spcBef>
                <a:spcPts val="672"/>
              </a:spcBef>
              <a:spcAft>
                <a:spcPts val="0"/>
              </a:spcAft>
              <a:buClr>
                <a:srgbClr val="19396E"/>
              </a:buClr>
              <a:buSzTx/>
              <a:tabLst/>
              <a:defRPr/>
            </a:pPr>
            <a:r>
              <a:rPr lang="en-US"/>
              <a:t>Click to edit Master text styles</a:t>
            </a:r>
          </a:p>
        </p:txBody>
      </p:sp>
    </p:spTree>
    <p:extLst>
      <p:ext uri="{BB962C8B-B14F-4D97-AF65-F5344CB8AC3E}">
        <p14:creationId xmlns:p14="http://schemas.microsoft.com/office/powerpoint/2010/main" val="25703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346074" y="1325562"/>
            <a:ext cx="8416926" cy="4846638"/>
          </a:xfrm>
          <a:prstGeom prst="rect">
            <a:avLst/>
          </a:prstGeom>
        </p:spPr>
        <p:txBody>
          <a:bodyPr/>
          <a:lstStyle>
            <a:lvl1pPr marL="228600" indent="-228600">
              <a:buClr>
                <a:srgbClr val="19396E"/>
              </a:buClr>
              <a:buSzPct val="100000"/>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26163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Content Placeholder 2"/>
          <p:cNvSpPr>
            <a:spLocks noGrp="1"/>
          </p:cNvSpPr>
          <p:nvPr>
            <p:ph sz="half" idx="10"/>
          </p:nvPr>
        </p:nvSpPr>
        <p:spPr>
          <a:xfrm>
            <a:off x="346074"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sz="half" idx="11"/>
          </p:nvPr>
        </p:nvSpPr>
        <p:spPr>
          <a:xfrm>
            <a:off x="4568952"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34287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6074" y="1325562"/>
            <a:ext cx="4040188"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1</a:t>
            </a:r>
          </a:p>
        </p:txBody>
      </p:sp>
      <p:sp>
        <p:nvSpPr>
          <p:cNvPr id="5" name="Text Placeholder 4"/>
          <p:cNvSpPr>
            <a:spLocks noGrp="1"/>
          </p:cNvSpPr>
          <p:nvPr>
            <p:ph type="body" sz="quarter" idx="3" hasCustomPrompt="1"/>
          </p:nvPr>
        </p:nvSpPr>
        <p:spPr>
          <a:xfrm>
            <a:off x="4572000" y="1325562"/>
            <a:ext cx="4041775"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2</a:t>
            </a:r>
          </a:p>
        </p:txBody>
      </p:sp>
      <p:sp>
        <p:nvSpPr>
          <p:cNvPr id="12" name="Content Placeholder 2"/>
          <p:cNvSpPr>
            <a:spLocks noGrp="1"/>
          </p:cNvSpPr>
          <p:nvPr>
            <p:ph sz="half" idx="11"/>
          </p:nvPr>
        </p:nvSpPr>
        <p:spPr>
          <a:xfrm>
            <a:off x="346074"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half" idx="12"/>
          </p:nvPr>
        </p:nvSpPr>
        <p:spPr>
          <a:xfrm>
            <a:off x="4572127"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92433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792288" y="1447799"/>
            <a:ext cx="5486400" cy="3279775"/>
          </a:xfrm>
          <a:prstGeom prst="rect">
            <a:avLst/>
          </a:prstGeom>
        </p:spPr>
        <p:txBody>
          <a:bodyPr/>
          <a:lstStyle>
            <a:lvl1pPr marL="0" indent="0">
              <a:buNone/>
              <a:defRPr sz="3200">
                <a:solidFill>
                  <a:schemeClr val="accent6"/>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accent6"/>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792288" y="4800600"/>
            <a:ext cx="5486400" cy="566928"/>
          </a:xfrm>
          <a:prstGeom prst="rect">
            <a:avLst/>
          </a:prstGeom>
        </p:spPr>
        <p:txBody>
          <a:bodyPr anchor="b" anchorCtr="0"/>
          <a:lstStyle>
            <a:lvl1pPr marL="0" indent="0">
              <a:buNone/>
              <a:defRPr sz="2000" b="1" i="0">
                <a:solidFill>
                  <a:schemeClr val="accent6"/>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90134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428231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5" name="Rectangle 4"/>
          <p:cNvSpPr>
            <a:spLocks noChangeArrowheads="1"/>
          </p:cNvSpPr>
          <p:nvPr userDrawn="1"/>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a:p>
        </p:txBody>
      </p:sp>
      <p:sp>
        <p:nvSpPr>
          <p:cNvPr id="6" name="Text Box 5"/>
          <p:cNvSpPr txBox="1">
            <a:spLocks noChangeArrowheads="1"/>
          </p:cNvSpPr>
          <p:nvPr userDrawn="1"/>
        </p:nvSpPr>
        <p:spPr bwMode="auto">
          <a:xfrm>
            <a:off x="-1295400" y="318770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extLst>
      <p:ext uri="{BB962C8B-B14F-4D97-AF65-F5344CB8AC3E}">
        <p14:creationId xmlns:p14="http://schemas.microsoft.com/office/powerpoint/2010/main" val="237729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RC_PPT_insideheade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1255776"/>
          </a:xfrm>
          <a:prstGeom prst="rect">
            <a:avLst/>
          </a:prstGeom>
        </p:spPr>
      </p:pic>
      <p:sp>
        <p:nvSpPr>
          <p:cNvPr id="10" name="Rectangle 9"/>
          <p:cNvSpPr txBox="1">
            <a:spLocks noChangeArrowheads="1"/>
          </p:cNvSpPr>
          <p:nvPr/>
        </p:nvSpPr>
        <p:spPr bwMode="auto">
          <a:xfrm>
            <a:off x="5638800" y="6400800"/>
            <a:ext cx="33528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sz="1200" b="1" dirty="0">
                <a:solidFill>
                  <a:srgbClr val="204C81"/>
                </a:solidFill>
              </a:rPr>
              <a:t>RELIABILITY | RESILIENCE</a:t>
            </a:r>
            <a:r>
              <a:rPr lang="en-US" sz="1200" b="1" baseline="0" dirty="0">
                <a:solidFill>
                  <a:srgbClr val="204C81"/>
                </a:solidFill>
              </a:rPr>
              <a:t> | SECURITY</a:t>
            </a:r>
            <a:endParaRPr lang="en-US" sz="1200" b="1" dirty="0">
              <a:solidFill>
                <a:srgbClr val="204C81"/>
              </a:solidFill>
            </a:endParaRPr>
          </a:p>
        </p:txBody>
      </p:sp>
      <p:sp>
        <p:nvSpPr>
          <p:cNvPr id="6" name="Rectangle 9"/>
          <p:cNvSpPr txBox="1">
            <a:spLocks noChangeArrowheads="1"/>
          </p:cNvSpPr>
          <p:nvPr/>
        </p:nvSpPr>
        <p:spPr bwMode="auto">
          <a:xfrm>
            <a:off x="457200" y="6400800"/>
            <a:ext cx="1905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z="1200" b="1" smtClean="0">
                <a:solidFill>
                  <a:srgbClr val="204C81"/>
                </a:solidFill>
              </a:rPr>
              <a:pPr algn="l"/>
              <a:t>‹#›</a:t>
            </a:fld>
            <a:endParaRPr lang="en-US" sz="1200" b="1" dirty="0">
              <a:solidFill>
                <a:srgbClr val="204C81"/>
              </a:solidFill>
            </a:endParaRPr>
          </a:p>
        </p:txBody>
      </p:sp>
      <p:pic>
        <p:nvPicPr>
          <p:cNvPr id="2" name="Picture 1"/>
          <p:cNvPicPr>
            <a:picLocks noChangeAspect="1"/>
          </p:cNvPicPr>
          <p:nvPr userDrawn="1"/>
        </p:nvPicPr>
        <p:blipFill>
          <a:blip r:embed="rId12"/>
          <a:stretch>
            <a:fillRect/>
          </a:stretch>
        </p:blipFill>
        <p:spPr>
          <a:xfrm>
            <a:off x="381000" y="152400"/>
            <a:ext cx="2057400" cy="652294"/>
          </a:xfrm>
          <a:prstGeom prst="rect">
            <a:avLst/>
          </a:prstGeom>
        </p:spPr>
      </p:pic>
    </p:spTree>
    <p:extLst>
      <p:ext uri="{BB962C8B-B14F-4D97-AF65-F5344CB8AC3E}">
        <p14:creationId xmlns:p14="http://schemas.microsoft.com/office/powerpoint/2010/main" val="1249444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RC_PPT_insideheader.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1255776"/>
          </a:xfrm>
          <a:prstGeom prst="rect">
            <a:avLst/>
          </a:prstGeom>
        </p:spPr>
      </p:pic>
      <p:sp>
        <p:nvSpPr>
          <p:cNvPr id="10" name="Rectangle 9"/>
          <p:cNvSpPr txBox="1">
            <a:spLocks noChangeArrowheads="1"/>
          </p:cNvSpPr>
          <p:nvPr/>
        </p:nvSpPr>
        <p:spPr bwMode="auto">
          <a:xfrm>
            <a:off x="5638800" y="6400800"/>
            <a:ext cx="33528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sz="1200" b="1" dirty="0">
                <a:solidFill>
                  <a:srgbClr val="204C81"/>
                </a:solidFill>
              </a:rPr>
              <a:t>RELIABILITY | ACCOUNTABILITY</a:t>
            </a:r>
          </a:p>
        </p:txBody>
      </p:sp>
      <p:sp>
        <p:nvSpPr>
          <p:cNvPr id="6" name="Rectangle 9"/>
          <p:cNvSpPr txBox="1">
            <a:spLocks noChangeArrowheads="1"/>
          </p:cNvSpPr>
          <p:nvPr/>
        </p:nvSpPr>
        <p:spPr bwMode="auto">
          <a:xfrm>
            <a:off x="457200" y="6400800"/>
            <a:ext cx="1905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z="1200" b="1" smtClean="0">
                <a:solidFill>
                  <a:srgbClr val="204C81"/>
                </a:solidFill>
              </a:rPr>
              <a:pPr algn="l"/>
              <a:t>‹#›</a:t>
            </a:fld>
            <a:endParaRPr lang="en-US" sz="1200" b="1" dirty="0">
              <a:solidFill>
                <a:srgbClr val="204C81"/>
              </a:solidFill>
            </a:endParaRPr>
          </a:p>
        </p:txBody>
      </p:sp>
    </p:spTree>
    <p:extLst>
      <p:ext uri="{BB962C8B-B14F-4D97-AF65-F5344CB8AC3E}">
        <p14:creationId xmlns:p14="http://schemas.microsoft.com/office/powerpoint/2010/main" val="182845983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hyperlink" Target="https://eroportal.nerc.net/"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nerc-trn.bwise.net/bwise/login" TargetMode="External"/><Relationship Id="rId2" Type="http://schemas.openxmlformats.org/officeDocument/2006/relationships/hyperlink" Target="https://nerc-trn.bwise.net/bwise" TargetMode="Externa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support.nerc.net/" TargetMode="Externa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1849366"/>
            <a:ext cx="8291512" cy="2875033"/>
          </a:xfrm>
          <a:prstGeom prst="rect">
            <a:avLst/>
          </a:prstGeom>
        </p:spPr>
        <p:txBody>
          <a:bodyPr/>
          <a:lstStyle>
            <a:lvl1pPr algn="l">
              <a:lnSpc>
                <a:spcPct val="100000"/>
              </a:lnSpc>
              <a:defRPr sz="4400" b="0">
                <a:solidFill>
                  <a:schemeClr val="bg1"/>
                </a:solidFill>
                <a:latin typeface="Tahoma" pitchFamily="34" charset="0"/>
                <a:ea typeface="Tahoma" pitchFamily="34" charset="0"/>
                <a:cs typeface="Tahoma" pitchFamily="34" charset="0"/>
              </a:defRPr>
            </a:lvl1pPr>
          </a:lstStyle>
          <a:p>
            <a:pPr marL="0" marR="0" lvl="0" indent="0" algn="l" defTabSz="914400" rtl="0" eaLnBrk="1" fontAlgn="base" latinLnBrk="0" hangingPunct="1">
              <a:lnSpc>
                <a:spcPct val="110000"/>
              </a:lnSpc>
              <a:spcBef>
                <a:spcPct val="0"/>
              </a:spcBef>
              <a:spcAft>
                <a:spcPct val="0"/>
              </a:spcAft>
              <a:buClrTx/>
              <a:buSzTx/>
              <a:buFontTx/>
              <a:buNone/>
              <a:tabLst/>
              <a:defRPr/>
            </a:pPr>
            <a:r>
              <a:rPr lang="en-US" b="1" kern="0" dirty="0">
                <a:solidFill>
                  <a:srgbClr val="FFFFFF"/>
                </a:solidFill>
                <a:latin typeface="Tahoma" pitchFamily="84" charset="0"/>
              </a:rPr>
              <a:t>Align </a:t>
            </a:r>
            <a:r>
              <a:rPr lang="en-US" b="1" kern="0" dirty="0" smtClean="0">
                <a:solidFill>
                  <a:srgbClr val="FFFFFF"/>
                </a:solidFill>
                <a:latin typeface="Tahoma" pitchFamily="84" charset="0"/>
              </a:rPr>
              <a:t>Train the Trainer </a:t>
            </a:r>
            <a:r>
              <a:rPr lang="en-US" b="1" kern="0" dirty="0">
                <a:solidFill>
                  <a:srgbClr val="FFFFFF"/>
                </a:solidFill>
                <a:latin typeface="Tahoma" pitchFamily="84" charset="0"/>
              </a:rPr>
              <a:t>Workshop</a:t>
            </a:r>
            <a:endParaRPr kumimoji="0" lang="en-US" sz="4400" b="1" i="0" u="none" strike="noStrike" kern="0" cap="none" spc="0" normalizeH="0" baseline="0" noProof="0" dirty="0">
              <a:ln>
                <a:noFill/>
              </a:ln>
              <a:solidFill>
                <a:srgbClr val="FFFFFF"/>
              </a:solidFill>
              <a:effectLst/>
              <a:uLnTx/>
              <a:uFillTx/>
              <a:latin typeface="Tahoma" pitchFamily="84" charset="0"/>
              <a:ea typeface="Tahoma" pitchFamily="34" charset="0"/>
              <a:cs typeface="Tahoma" pitchFamily="34" charset="0"/>
            </a:endParaRPr>
          </a:p>
          <a:p>
            <a:pPr marL="0" marR="0" lvl="0" indent="0" algn="l" defTabSz="914400" rtl="0" eaLnBrk="1" fontAlgn="base" latinLnBrk="0" hangingPunct="1">
              <a:lnSpc>
                <a:spcPct val="11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Tahoma" pitchFamily="84" charset="0"/>
              <a:ea typeface="Tahoma" pitchFamily="34" charset="0"/>
              <a:cs typeface="Tahoma" pitchFamily="34" charset="0"/>
            </a:endParaRPr>
          </a:p>
          <a:p>
            <a:pPr marL="0" marR="0" lvl="0" indent="0" algn="l" defTabSz="914400" rtl="0" eaLnBrk="1" fontAlgn="base" latinLnBrk="0" hangingPunct="1">
              <a:lnSpc>
                <a:spcPct val="11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Tahoma" pitchFamily="84" charset="0"/>
              <a:ea typeface="Tahoma" pitchFamily="34" charset="0"/>
              <a:cs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Setup DUO</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grpSp>
        <p:nvGrpSpPr>
          <p:cNvPr id="5" name="Group 4"/>
          <p:cNvGrpSpPr/>
          <p:nvPr/>
        </p:nvGrpSpPr>
        <p:grpSpPr>
          <a:xfrm>
            <a:off x="370672" y="1542219"/>
            <a:ext cx="8392327" cy="4237143"/>
            <a:chOff x="370673" y="1542220"/>
            <a:chExt cx="8054236" cy="3944180"/>
          </a:xfrm>
        </p:grpSpPr>
        <p:pic>
          <p:nvPicPr>
            <p:cNvPr id="3" name="Picture 2"/>
            <p:cNvPicPr>
              <a:picLocks noChangeAspect="1"/>
            </p:cNvPicPr>
            <p:nvPr/>
          </p:nvPicPr>
          <p:blipFill>
            <a:blip r:embed="rId3"/>
            <a:stretch>
              <a:fillRect/>
            </a:stretch>
          </p:blipFill>
          <p:spPr>
            <a:xfrm>
              <a:off x="370673" y="1542220"/>
              <a:ext cx="8054236" cy="3944180"/>
            </a:xfrm>
            <a:prstGeom prst="rect">
              <a:avLst/>
            </a:prstGeom>
          </p:spPr>
        </p:pic>
        <p:pic>
          <p:nvPicPr>
            <p:cNvPr id="2" name="Picture 1"/>
            <p:cNvPicPr>
              <a:picLocks noChangeAspect="1"/>
            </p:cNvPicPr>
            <p:nvPr/>
          </p:nvPicPr>
          <p:blipFill>
            <a:blip r:embed="rId4"/>
            <a:stretch>
              <a:fillRect/>
            </a:stretch>
          </p:blipFill>
          <p:spPr>
            <a:xfrm>
              <a:off x="5072431" y="2833344"/>
              <a:ext cx="685896" cy="285790"/>
            </a:xfrm>
            <a:prstGeom prst="rect">
              <a:avLst/>
            </a:prstGeom>
          </p:spPr>
        </p:pic>
        <p:pic>
          <p:nvPicPr>
            <p:cNvPr id="4" name="Picture 3"/>
            <p:cNvPicPr>
              <a:picLocks noChangeAspect="1"/>
            </p:cNvPicPr>
            <p:nvPr/>
          </p:nvPicPr>
          <p:blipFill>
            <a:blip r:embed="rId5"/>
            <a:stretch>
              <a:fillRect/>
            </a:stretch>
          </p:blipFill>
          <p:spPr>
            <a:xfrm>
              <a:off x="5729263" y="2833344"/>
              <a:ext cx="352474" cy="276264"/>
            </a:xfrm>
            <a:prstGeom prst="rect">
              <a:avLst/>
            </a:prstGeom>
          </p:spPr>
        </p:pic>
      </p:grpSp>
    </p:spTree>
    <p:extLst>
      <p:ext uri="{BB962C8B-B14F-4D97-AF65-F5344CB8AC3E}">
        <p14:creationId xmlns:p14="http://schemas.microsoft.com/office/powerpoint/2010/main" val="549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Add Your Device</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441663" y="1393266"/>
            <a:ext cx="8346110" cy="4474873"/>
          </a:xfrm>
          <a:prstGeom prst="rect">
            <a:avLst/>
          </a:prstGeom>
        </p:spPr>
      </p:pic>
    </p:spTree>
    <p:extLst>
      <p:ext uri="{BB962C8B-B14F-4D97-AF65-F5344CB8AC3E}">
        <p14:creationId xmlns:p14="http://schemas.microsoft.com/office/powerpoint/2010/main" val="251976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Add Your Device</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4" name="Picture 3"/>
          <p:cNvPicPr>
            <a:picLocks noChangeAspect="1"/>
          </p:cNvPicPr>
          <p:nvPr/>
        </p:nvPicPr>
        <p:blipFill>
          <a:blip r:embed="rId3"/>
          <a:stretch>
            <a:fillRect/>
          </a:stretch>
        </p:blipFill>
        <p:spPr>
          <a:xfrm>
            <a:off x="201967" y="1404733"/>
            <a:ext cx="8646896" cy="4436774"/>
          </a:xfrm>
          <a:prstGeom prst="rect">
            <a:avLst/>
          </a:prstGeom>
        </p:spPr>
      </p:pic>
    </p:spTree>
    <p:extLst>
      <p:ext uri="{BB962C8B-B14F-4D97-AF65-F5344CB8AC3E}">
        <p14:creationId xmlns:p14="http://schemas.microsoft.com/office/powerpoint/2010/main" val="240156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Specify Device Type</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3" name="Picture 2"/>
          <p:cNvPicPr>
            <a:picLocks noChangeAspect="1"/>
          </p:cNvPicPr>
          <p:nvPr/>
        </p:nvPicPr>
        <p:blipFill>
          <a:blip r:embed="rId3"/>
          <a:stretch>
            <a:fillRect/>
          </a:stretch>
        </p:blipFill>
        <p:spPr>
          <a:xfrm>
            <a:off x="245569" y="1393261"/>
            <a:ext cx="8517431" cy="4705233"/>
          </a:xfrm>
          <a:prstGeom prst="rect">
            <a:avLst/>
          </a:prstGeom>
        </p:spPr>
      </p:pic>
    </p:spTree>
    <p:extLst>
      <p:ext uri="{BB962C8B-B14F-4D97-AF65-F5344CB8AC3E}">
        <p14:creationId xmlns:p14="http://schemas.microsoft.com/office/powerpoint/2010/main" val="2087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Install DUO App</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594805" y="1437633"/>
            <a:ext cx="7981025" cy="4963168"/>
          </a:xfrm>
          <a:prstGeom prst="rect">
            <a:avLst/>
          </a:prstGeom>
        </p:spPr>
      </p:pic>
    </p:spTree>
    <p:extLst>
      <p:ext uri="{BB962C8B-B14F-4D97-AF65-F5344CB8AC3E}">
        <p14:creationId xmlns:p14="http://schemas.microsoft.com/office/powerpoint/2010/main" val="1238022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ea typeface="ＭＳ Ｐゴシック" panose="020B0600070205080204" pitchFamily="34" charset="-128"/>
              </a:rPr>
              <a:t> </a:t>
            </a:r>
            <a:r>
              <a:rPr lang="en-US" dirty="0"/>
              <a:t>Setting up an ERO Portal Account</a:t>
            </a:r>
            <a:br>
              <a:rPr lang="en-US" dirty="0"/>
            </a:br>
            <a:r>
              <a:rPr lang="en-US" altLang="en-US" dirty="0">
                <a:ea typeface="ＭＳ Ｐゴシック" panose="020B0600070205080204" pitchFamily="34" charset="-128"/>
              </a:rPr>
              <a:t>Active DUO </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4" name="Picture 3"/>
          <p:cNvPicPr>
            <a:picLocks noChangeAspect="1"/>
          </p:cNvPicPr>
          <p:nvPr/>
        </p:nvPicPr>
        <p:blipFill>
          <a:blip r:embed="rId3"/>
          <a:stretch>
            <a:fillRect/>
          </a:stretch>
        </p:blipFill>
        <p:spPr>
          <a:xfrm>
            <a:off x="581566" y="5239244"/>
            <a:ext cx="7945939" cy="687267"/>
          </a:xfrm>
          <a:prstGeom prst="rect">
            <a:avLst/>
          </a:prstGeom>
        </p:spPr>
      </p:pic>
      <p:pic>
        <p:nvPicPr>
          <p:cNvPr id="5" name="Picture 4"/>
          <p:cNvPicPr>
            <a:picLocks noChangeAspect="1"/>
          </p:cNvPicPr>
          <p:nvPr/>
        </p:nvPicPr>
        <p:blipFill>
          <a:blip r:embed="rId4"/>
          <a:stretch>
            <a:fillRect/>
          </a:stretch>
        </p:blipFill>
        <p:spPr>
          <a:xfrm>
            <a:off x="2175173" y="1066801"/>
            <a:ext cx="4758723" cy="3922192"/>
          </a:xfrm>
          <a:prstGeom prst="rect">
            <a:avLst/>
          </a:prstGeom>
        </p:spPr>
      </p:pic>
    </p:spTree>
    <p:extLst>
      <p:ext uri="{BB962C8B-B14F-4D97-AF65-F5344CB8AC3E}">
        <p14:creationId xmlns:p14="http://schemas.microsoft.com/office/powerpoint/2010/main" val="1692244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ea typeface="ＭＳ Ｐゴシック" panose="020B0600070205080204" pitchFamily="34" charset="-128"/>
              </a:rPr>
              <a:t> </a:t>
            </a:r>
            <a:r>
              <a:rPr lang="en-US" dirty="0"/>
              <a:t>Setting up an ERO Portal Account</a:t>
            </a:r>
            <a:br>
              <a:rPr lang="en-US" dirty="0"/>
            </a:br>
            <a:r>
              <a:rPr lang="en-US" altLang="en-US" dirty="0">
                <a:ea typeface="ＭＳ Ｐゴシック" panose="020B0600070205080204" pitchFamily="34" charset="-128"/>
              </a:rPr>
              <a:t>Active DUO </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6" name="Picture 5"/>
          <p:cNvPicPr>
            <a:picLocks noChangeAspect="1"/>
          </p:cNvPicPr>
          <p:nvPr/>
        </p:nvPicPr>
        <p:blipFill>
          <a:blip r:embed="rId3"/>
          <a:stretch>
            <a:fillRect/>
          </a:stretch>
        </p:blipFill>
        <p:spPr>
          <a:xfrm>
            <a:off x="275054" y="4102966"/>
            <a:ext cx="8421228" cy="2315591"/>
          </a:xfrm>
          <a:prstGeom prst="rect">
            <a:avLst/>
          </a:prstGeom>
        </p:spPr>
      </p:pic>
      <p:pic>
        <p:nvPicPr>
          <p:cNvPr id="7" name="Picture 6"/>
          <p:cNvPicPr>
            <a:picLocks noChangeAspect="1"/>
          </p:cNvPicPr>
          <p:nvPr/>
        </p:nvPicPr>
        <p:blipFill>
          <a:blip r:embed="rId4"/>
          <a:stretch>
            <a:fillRect/>
          </a:stretch>
        </p:blipFill>
        <p:spPr>
          <a:xfrm>
            <a:off x="2607076" y="1049045"/>
            <a:ext cx="3753284" cy="2963662"/>
          </a:xfrm>
          <a:prstGeom prst="rect">
            <a:avLst/>
          </a:prstGeom>
        </p:spPr>
      </p:pic>
    </p:spTree>
    <p:extLst>
      <p:ext uri="{BB962C8B-B14F-4D97-AF65-F5344CB8AC3E}">
        <p14:creationId xmlns:p14="http://schemas.microsoft.com/office/powerpoint/2010/main" val="290239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dirty="0">
                <a:ea typeface="ＭＳ Ｐゴシック" panose="020B0600070205080204" pitchFamily="34" charset="-128"/>
              </a:rPr>
              <a:t> </a:t>
            </a:r>
            <a:r>
              <a:rPr lang="en-US" dirty="0"/>
              <a:t>Setting up an ERO Portal Account</a:t>
            </a:r>
            <a:br>
              <a:rPr lang="en-US" dirty="0"/>
            </a:br>
            <a:r>
              <a:rPr lang="en-US" altLang="en-US" dirty="0">
                <a:ea typeface="ＭＳ Ｐゴシック" panose="020B0600070205080204" pitchFamily="34" charset="-128"/>
              </a:rPr>
              <a:t>DUO Setup is Complete </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152400" y="990600"/>
            <a:ext cx="8264487" cy="740546"/>
          </a:xfrm>
          <a:prstGeom prst="rect">
            <a:avLst/>
          </a:prstGeom>
        </p:spPr>
      </p:pic>
      <p:pic>
        <p:nvPicPr>
          <p:cNvPr id="3" name="Picture 2"/>
          <p:cNvPicPr>
            <a:picLocks noChangeAspect="1"/>
          </p:cNvPicPr>
          <p:nvPr/>
        </p:nvPicPr>
        <p:blipFill>
          <a:blip r:embed="rId4"/>
          <a:stretch>
            <a:fillRect/>
          </a:stretch>
        </p:blipFill>
        <p:spPr>
          <a:xfrm>
            <a:off x="974033" y="3392476"/>
            <a:ext cx="3843134" cy="3038656"/>
          </a:xfrm>
          <a:prstGeom prst="rect">
            <a:avLst/>
          </a:prstGeom>
        </p:spPr>
      </p:pic>
      <p:pic>
        <p:nvPicPr>
          <p:cNvPr id="8" name="Picture 7"/>
          <p:cNvPicPr>
            <a:picLocks noChangeAspect="1"/>
          </p:cNvPicPr>
          <p:nvPr/>
        </p:nvPicPr>
        <p:blipFill>
          <a:blip r:embed="rId5"/>
          <a:stretch>
            <a:fillRect/>
          </a:stretch>
        </p:blipFill>
        <p:spPr>
          <a:xfrm>
            <a:off x="152400" y="1740928"/>
            <a:ext cx="8132687" cy="1651548"/>
          </a:xfrm>
          <a:prstGeom prst="rect">
            <a:avLst/>
          </a:prstGeom>
        </p:spPr>
      </p:pic>
      <p:pic>
        <p:nvPicPr>
          <p:cNvPr id="9" name="Picture 8"/>
          <p:cNvPicPr>
            <a:picLocks noChangeAspect="1"/>
          </p:cNvPicPr>
          <p:nvPr/>
        </p:nvPicPr>
        <p:blipFill>
          <a:blip r:embed="rId6"/>
          <a:stretch>
            <a:fillRect/>
          </a:stretch>
        </p:blipFill>
        <p:spPr>
          <a:xfrm>
            <a:off x="5834794" y="3414797"/>
            <a:ext cx="1910578" cy="3016335"/>
          </a:xfrm>
          <a:prstGeom prst="rect">
            <a:avLst/>
          </a:prstGeom>
          <a:ln>
            <a:solidFill>
              <a:schemeClr val="tx1"/>
            </a:solidFill>
          </a:ln>
        </p:spPr>
      </p:pic>
    </p:spTree>
    <p:extLst>
      <p:ext uri="{BB962C8B-B14F-4D97-AF65-F5344CB8AC3E}">
        <p14:creationId xmlns:p14="http://schemas.microsoft.com/office/powerpoint/2010/main" val="345031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Complete ERO Portal Profile </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4" name="Picture 3"/>
          <p:cNvPicPr>
            <a:picLocks noChangeAspect="1"/>
          </p:cNvPicPr>
          <p:nvPr/>
        </p:nvPicPr>
        <p:blipFill>
          <a:blip r:embed="rId3"/>
          <a:stretch>
            <a:fillRect/>
          </a:stretch>
        </p:blipFill>
        <p:spPr>
          <a:xfrm>
            <a:off x="346075" y="1066800"/>
            <a:ext cx="8890851" cy="4961137"/>
          </a:xfrm>
          <a:prstGeom prst="rect">
            <a:avLst/>
          </a:prstGeom>
        </p:spPr>
      </p:pic>
    </p:spTree>
    <p:extLst>
      <p:ext uri="{BB962C8B-B14F-4D97-AF65-F5344CB8AC3E}">
        <p14:creationId xmlns:p14="http://schemas.microsoft.com/office/powerpoint/2010/main" val="230942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Complete Address Section</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568482" y="1349405"/>
            <a:ext cx="8002534" cy="4438835"/>
          </a:xfrm>
          <a:prstGeom prst="rect">
            <a:avLst/>
          </a:prstGeom>
        </p:spPr>
      </p:pic>
    </p:spTree>
    <p:extLst>
      <p:ext uri="{BB962C8B-B14F-4D97-AF65-F5344CB8AC3E}">
        <p14:creationId xmlns:p14="http://schemas.microsoft.com/office/powerpoint/2010/main" val="587789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solidFill>
                  <a:schemeClr val="accent1"/>
                </a:solidFill>
              </a:rPr>
              <a:t>Registered Entity Requesting Access </a:t>
            </a:r>
            <a:br>
              <a:rPr lang="en-US" dirty="0" smtClean="0">
                <a:solidFill>
                  <a:schemeClr val="accent1"/>
                </a:solidFill>
              </a:rPr>
            </a:br>
            <a:r>
              <a:rPr lang="en-US" dirty="0" smtClean="0">
                <a:solidFill>
                  <a:schemeClr val="accent1"/>
                </a:solidFill>
              </a:rPr>
              <a:t>and Pre-Launch Provisioning</a:t>
            </a:r>
            <a:r>
              <a:rPr lang="en-US" dirty="0">
                <a:solidFill>
                  <a:schemeClr val="accent1"/>
                </a:solidFill>
              </a:rPr>
              <a:t/>
            </a:r>
            <a:br>
              <a:rPr lang="en-US" dirty="0">
                <a:solidFill>
                  <a:schemeClr val="accent1"/>
                </a:solidFill>
              </a:rPr>
            </a:br>
            <a:r>
              <a:rPr lang="en-US" dirty="0">
                <a:solidFill>
                  <a:schemeClr val="accent1"/>
                </a:solidFill>
              </a:rPr>
              <a:t/>
            </a:r>
            <a:br>
              <a:rPr lang="en-US" dirty="0">
                <a:solidFill>
                  <a:schemeClr val="accent1"/>
                </a:solidFill>
              </a:rPr>
            </a:br>
            <a:endParaRPr lang="en-US" dirty="0">
              <a:solidFill>
                <a:schemeClr val="accent1"/>
              </a:solidFill>
            </a:endParaRPr>
          </a:p>
        </p:txBody>
      </p:sp>
    </p:spTree>
    <p:extLst>
      <p:ext uri="{BB962C8B-B14F-4D97-AF65-F5344CB8AC3E}">
        <p14:creationId xmlns:p14="http://schemas.microsoft.com/office/powerpoint/2010/main" val="1541758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Complete Company Section</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3" name="Picture 2"/>
          <p:cNvPicPr>
            <a:picLocks noChangeAspect="1"/>
          </p:cNvPicPr>
          <p:nvPr/>
        </p:nvPicPr>
        <p:blipFill>
          <a:blip r:embed="rId3"/>
          <a:stretch>
            <a:fillRect/>
          </a:stretch>
        </p:blipFill>
        <p:spPr>
          <a:xfrm>
            <a:off x="346075" y="1375300"/>
            <a:ext cx="8608392" cy="852995"/>
          </a:xfrm>
          <a:prstGeom prst="rect">
            <a:avLst/>
          </a:prstGeom>
        </p:spPr>
      </p:pic>
      <p:pic>
        <p:nvPicPr>
          <p:cNvPr id="4" name="Picture 3"/>
          <p:cNvPicPr>
            <a:picLocks noChangeAspect="1"/>
          </p:cNvPicPr>
          <p:nvPr/>
        </p:nvPicPr>
        <p:blipFill>
          <a:blip r:embed="rId4"/>
          <a:stretch>
            <a:fillRect/>
          </a:stretch>
        </p:blipFill>
        <p:spPr>
          <a:xfrm>
            <a:off x="490425" y="2487058"/>
            <a:ext cx="8433518" cy="2466682"/>
          </a:xfrm>
          <a:prstGeom prst="rect">
            <a:avLst/>
          </a:prstGeom>
        </p:spPr>
      </p:pic>
    </p:spTree>
    <p:extLst>
      <p:ext uri="{BB962C8B-B14F-4D97-AF65-F5344CB8AC3E}">
        <p14:creationId xmlns:p14="http://schemas.microsoft.com/office/powerpoint/2010/main" val="2109991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Setup Security Questions &amp; Answers</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845228" y="1201311"/>
            <a:ext cx="7224574" cy="5358843"/>
          </a:xfrm>
          <a:prstGeom prst="rect">
            <a:avLst/>
          </a:prstGeom>
        </p:spPr>
      </p:pic>
    </p:spTree>
    <p:extLst>
      <p:ext uri="{BB962C8B-B14F-4D97-AF65-F5344CB8AC3E}">
        <p14:creationId xmlns:p14="http://schemas.microsoft.com/office/powerpoint/2010/main" val="1744812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solidFill>
                  <a:schemeClr val="accent1"/>
                </a:solidFill>
              </a:rPr>
              <a:t>Existing User Login</a:t>
            </a:r>
            <a:r>
              <a:rPr lang="en-US" dirty="0">
                <a:solidFill>
                  <a:schemeClr val="accent1"/>
                </a:solidFill>
              </a:rPr>
              <a:t/>
            </a:r>
            <a:br>
              <a:rPr lang="en-US" dirty="0">
                <a:solidFill>
                  <a:schemeClr val="accent1"/>
                </a:solidFill>
              </a:rPr>
            </a:br>
            <a:endParaRPr lang="en-US" dirty="0">
              <a:solidFill>
                <a:schemeClr val="accent1"/>
              </a:solidFill>
            </a:endParaRPr>
          </a:p>
        </p:txBody>
      </p:sp>
    </p:spTree>
    <p:extLst>
      <p:ext uri="{BB962C8B-B14F-4D97-AF65-F5344CB8AC3E}">
        <p14:creationId xmlns:p14="http://schemas.microsoft.com/office/powerpoint/2010/main" val="721854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Verify ERO Portal Account </a:t>
            </a:r>
            <a:br>
              <a:rPr lang="en-US" dirty="0"/>
            </a:br>
            <a:r>
              <a:rPr lang="en-US" altLang="en-US" dirty="0">
                <a:ea typeface="ＭＳ Ｐゴシック" panose="020B0600070205080204" pitchFamily="34" charset="-128"/>
              </a:rPr>
              <a:t>Login</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576776" y="1162975"/>
            <a:ext cx="8126714" cy="5113537"/>
          </a:xfrm>
          <a:prstGeom prst="rect">
            <a:avLst/>
          </a:prstGeom>
        </p:spPr>
      </p:pic>
    </p:spTree>
    <p:extLst>
      <p:ext uri="{BB962C8B-B14F-4D97-AF65-F5344CB8AC3E}">
        <p14:creationId xmlns:p14="http://schemas.microsoft.com/office/powerpoint/2010/main" val="257474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057400" y="152400"/>
            <a:ext cx="70104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Verify ERO Portal Account </a:t>
            </a:r>
            <a:br>
              <a:rPr lang="en-US" dirty="0"/>
            </a:br>
            <a:r>
              <a:rPr lang="en-US" altLang="en-US" dirty="0">
                <a:ea typeface="ＭＳ Ｐゴシック" panose="020B0600070205080204" pitchFamily="34" charset="-128"/>
              </a:rPr>
              <a:t>External Stakeholder or </a:t>
            </a:r>
            <a:r>
              <a:rPr lang="en-US" altLang="en-US" dirty="0" err="1">
                <a:ea typeface="ＭＳ Ｐゴシック" panose="020B0600070205080204" pitchFamily="34" charset="-128"/>
              </a:rPr>
              <a:t>NERC</a:t>
            </a:r>
            <a:r>
              <a:rPr lang="en-US" altLang="en-US" dirty="0">
                <a:ea typeface="ＭＳ Ｐゴシック" panose="020B0600070205080204" pitchFamily="34" charset="-128"/>
              </a:rPr>
              <a:t> Staff?</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3" name="Picture 2"/>
          <p:cNvPicPr>
            <a:picLocks noChangeAspect="1"/>
          </p:cNvPicPr>
          <p:nvPr/>
        </p:nvPicPr>
        <p:blipFill>
          <a:blip r:embed="rId3"/>
          <a:stretch>
            <a:fillRect/>
          </a:stretch>
        </p:blipFill>
        <p:spPr>
          <a:xfrm>
            <a:off x="608317" y="1816047"/>
            <a:ext cx="7504636" cy="3835508"/>
          </a:xfrm>
          <a:prstGeom prst="rect">
            <a:avLst/>
          </a:prstGeom>
        </p:spPr>
      </p:pic>
    </p:spTree>
    <p:extLst>
      <p:ext uri="{BB962C8B-B14F-4D97-AF65-F5344CB8AC3E}">
        <p14:creationId xmlns:p14="http://schemas.microsoft.com/office/powerpoint/2010/main" val="1622772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057400" y="152400"/>
            <a:ext cx="70104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Verify ERO Portal Account </a:t>
            </a:r>
            <a:br>
              <a:rPr lang="en-US" dirty="0"/>
            </a:br>
            <a:r>
              <a:rPr lang="en-US" altLang="en-US" dirty="0">
                <a:ea typeface="ＭＳ Ｐゴシック" panose="020B0600070205080204" pitchFamily="34" charset="-128"/>
              </a:rPr>
              <a:t>Sign In</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538666" y="1402672"/>
            <a:ext cx="8233293" cy="4332303"/>
          </a:xfrm>
          <a:prstGeom prst="rect">
            <a:avLst/>
          </a:prstGeom>
        </p:spPr>
      </p:pic>
    </p:spTree>
    <p:extLst>
      <p:ext uri="{BB962C8B-B14F-4D97-AF65-F5344CB8AC3E}">
        <p14:creationId xmlns:p14="http://schemas.microsoft.com/office/powerpoint/2010/main" val="3357422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057400" y="152400"/>
            <a:ext cx="70104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Verify ERO Portal Account </a:t>
            </a:r>
            <a:br>
              <a:rPr lang="en-US" dirty="0"/>
            </a:br>
            <a:r>
              <a:rPr lang="en-US" altLang="en-US" dirty="0">
                <a:ea typeface="ＭＳ Ｐゴシック" panose="020B0600070205080204" pitchFamily="34" charset="-128"/>
              </a:rPr>
              <a:t>DUO Authentication Prompt</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3" name="Picture 2"/>
          <p:cNvPicPr>
            <a:picLocks noChangeAspect="1"/>
          </p:cNvPicPr>
          <p:nvPr/>
        </p:nvPicPr>
        <p:blipFill>
          <a:blip r:embed="rId3"/>
          <a:stretch>
            <a:fillRect/>
          </a:stretch>
        </p:blipFill>
        <p:spPr>
          <a:xfrm>
            <a:off x="429811" y="1438182"/>
            <a:ext cx="8249451" cy="4731798"/>
          </a:xfrm>
          <a:prstGeom prst="rect">
            <a:avLst/>
          </a:prstGeom>
        </p:spPr>
      </p:pic>
    </p:spTree>
    <p:extLst>
      <p:ext uri="{BB962C8B-B14F-4D97-AF65-F5344CB8AC3E}">
        <p14:creationId xmlns:p14="http://schemas.microsoft.com/office/powerpoint/2010/main" val="400246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057400" y="152400"/>
            <a:ext cx="70104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Verify ERO Portal Account </a:t>
            </a:r>
            <a:br>
              <a:rPr lang="en-US" dirty="0"/>
            </a:br>
            <a:r>
              <a:rPr lang="en-US" altLang="en-US" dirty="0">
                <a:ea typeface="ＭＳ Ｐゴシック" panose="020B0600070205080204" pitchFamily="34" charset="-128"/>
              </a:rPr>
              <a:t>Successfully Logged In</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743618" y="2127806"/>
            <a:ext cx="7680901" cy="2603992"/>
          </a:xfrm>
          <a:prstGeom prst="rect">
            <a:avLst/>
          </a:prstGeom>
        </p:spPr>
      </p:pic>
    </p:spTree>
    <p:extLst>
      <p:ext uri="{BB962C8B-B14F-4D97-AF65-F5344CB8AC3E}">
        <p14:creationId xmlns:p14="http://schemas.microsoft.com/office/powerpoint/2010/main" val="1078496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solidFill>
                  <a:schemeClr val="accent1"/>
                </a:solidFill>
              </a:rPr>
              <a:t>Requesting Align Access</a:t>
            </a:r>
            <a:endParaRPr lang="en-US" dirty="0">
              <a:solidFill>
                <a:schemeClr val="accent1"/>
              </a:solidFill>
            </a:endParaRPr>
          </a:p>
        </p:txBody>
      </p:sp>
    </p:spTree>
    <p:extLst>
      <p:ext uri="{BB962C8B-B14F-4D97-AF65-F5344CB8AC3E}">
        <p14:creationId xmlns:p14="http://schemas.microsoft.com/office/powerpoint/2010/main" val="1593647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057400" y="152400"/>
            <a:ext cx="70104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ea typeface="ＭＳ Ｐゴシック" panose="020B0600070205080204" pitchFamily="34" charset="-128"/>
              </a:rPr>
              <a:t>Request Application Access</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457200" y="1143000"/>
            <a:ext cx="5265876" cy="1981372"/>
          </a:xfrm>
          <a:prstGeom prst="rect">
            <a:avLst/>
          </a:prstGeom>
        </p:spPr>
      </p:pic>
      <p:pic>
        <p:nvPicPr>
          <p:cNvPr id="4" name="Picture 3"/>
          <p:cNvPicPr>
            <a:picLocks noChangeAspect="1"/>
          </p:cNvPicPr>
          <p:nvPr/>
        </p:nvPicPr>
        <p:blipFill>
          <a:blip r:embed="rId4"/>
          <a:stretch>
            <a:fillRect/>
          </a:stretch>
        </p:blipFill>
        <p:spPr>
          <a:xfrm>
            <a:off x="346074" y="3303230"/>
            <a:ext cx="8340725" cy="2918713"/>
          </a:xfrm>
          <a:prstGeom prst="rect">
            <a:avLst/>
          </a:prstGeom>
        </p:spPr>
      </p:pic>
    </p:spTree>
    <p:extLst>
      <p:ext uri="{BB962C8B-B14F-4D97-AF65-F5344CB8AC3E}">
        <p14:creationId xmlns:p14="http://schemas.microsoft.com/office/powerpoint/2010/main" val="365943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b="1" dirty="0" smtClean="0"/>
              <a:t>All Align users </a:t>
            </a:r>
            <a:r>
              <a:rPr lang="en-US" b="1" dirty="0"/>
              <a:t>MUST have an ERO Portal Account</a:t>
            </a:r>
          </a:p>
          <a:p>
            <a:pPr lvl="1"/>
            <a:r>
              <a:rPr lang="en-US" b="1" dirty="0"/>
              <a:t>Set up ERO Portal Account:</a:t>
            </a:r>
            <a:endParaRPr lang="en-US" dirty="0"/>
          </a:p>
          <a:p>
            <a:pPr lvl="2"/>
            <a:r>
              <a:rPr lang="en-US" dirty="0"/>
              <a:t>Navigate to </a:t>
            </a:r>
            <a:r>
              <a:rPr lang="en-US" u="sng" dirty="0">
                <a:hlinkClick r:id="rId2"/>
              </a:rPr>
              <a:t>https://</a:t>
            </a:r>
            <a:r>
              <a:rPr lang="en-US" u="sng" dirty="0" err="1">
                <a:hlinkClick r:id="rId2"/>
              </a:rPr>
              <a:t>eroportal.nerc.net</a:t>
            </a:r>
            <a:r>
              <a:rPr lang="en-US" dirty="0"/>
              <a:t>.</a:t>
            </a:r>
          </a:p>
          <a:p>
            <a:pPr lvl="2"/>
            <a:r>
              <a:rPr lang="en-US" dirty="0"/>
              <a:t>Select “Register” in the upper left-hand corner.</a:t>
            </a:r>
          </a:p>
          <a:p>
            <a:pPr lvl="2"/>
            <a:r>
              <a:rPr lang="en-US" dirty="0"/>
              <a:t>Complete the registration form and click “Submit.”</a:t>
            </a:r>
          </a:p>
          <a:p>
            <a:pPr lvl="1"/>
            <a:r>
              <a:rPr lang="en-US" b="1" dirty="0"/>
              <a:t>Verify ERO Portal Account:</a:t>
            </a:r>
            <a:endParaRPr lang="en-US" dirty="0"/>
          </a:p>
          <a:p>
            <a:pPr lvl="2"/>
            <a:r>
              <a:rPr lang="en-US" dirty="0"/>
              <a:t>Navigate to </a:t>
            </a:r>
            <a:r>
              <a:rPr lang="en-US" u="sng" dirty="0">
                <a:hlinkClick r:id="rId2"/>
              </a:rPr>
              <a:t>https://</a:t>
            </a:r>
            <a:r>
              <a:rPr lang="en-US" u="sng" dirty="0" err="1">
                <a:hlinkClick r:id="rId2"/>
              </a:rPr>
              <a:t>eroportal.nerc.net</a:t>
            </a:r>
            <a:r>
              <a:rPr lang="en-US" dirty="0"/>
              <a:t>.</a:t>
            </a:r>
          </a:p>
          <a:p>
            <a:pPr lvl="2"/>
            <a:r>
              <a:rPr lang="en-US" dirty="0"/>
              <a:t>Select “Sign In” in the upper left-hand corner.</a:t>
            </a:r>
          </a:p>
          <a:p>
            <a:pPr lvl="2"/>
            <a:r>
              <a:rPr lang="en-US" dirty="0"/>
              <a:t>Enter your credentials to confirm access to ERO Portal.</a:t>
            </a:r>
          </a:p>
          <a:p>
            <a:r>
              <a:rPr lang="en-US" dirty="0"/>
              <a:t>Prior to </a:t>
            </a:r>
            <a:r>
              <a:rPr lang="en-US" dirty="0" smtClean="0"/>
              <a:t>3/31/2021 go-live</a:t>
            </a:r>
            <a:r>
              <a:rPr lang="en-US" dirty="0"/>
              <a:t>, NERC </a:t>
            </a:r>
            <a:r>
              <a:rPr lang="en-US" dirty="0" smtClean="0"/>
              <a:t>ensured </a:t>
            </a:r>
            <a:r>
              <a:rPr lang="en-US" dirty="0"/>
              <a:t>all PCCs with ERO Portal Accounts </a:t>
            </a:r>
            <a:r>
              <a:rPr lang="en-US" dirty="0" smtClean="0"/>
              <a:t>were </a:t>
            </a:r>
            <a:r>
              <a:rPr lang="en-US" dirty="0"/>
              <a:t>set up as an </a:t>
            </a:r>
            <a:r>
              <a:rPr lang="en-US" b="1" dirty="0"/>
              <a:t>Align Registered Entity </a:t>
            </a:r>
            <a:r>
              <a:rPr lang="en-US" b="1" dirty="0" smtClean="0"/>
              <a:t>Submitter </a:t>
            </a:r>
            <a:r>
              <a:rPr lang="en-US" dirty="0" smtClean="0"/>
              <a:t>and</a:t>
            </a:r>
            <a:r>
              <a:rPr lang="en-US" b="1" dirty="0" smtClean="0"/>
              <a:t> SEL Submitter </a:t>
            </a:r>
            <a:r>
              <a:rPr lang="en-US" dirty="0"/>
              <a:t>and </a:t>
            </a:r>
            <a:r>
              <a:rPr lang="en-US" b="1" dirty="0" smtClean="0"/>
              <a:t>Entity Administrator</a:t>
            </a:r>
            <a:r>
              <a:rPr lang="en-US" dirty="0" smtClean="0"/>
              <a:t> and this person </a:t>
            </a:r>
            <a:r>
              <a:rPr lang="en-US" dirty="0" smtClean="0"/>
              <a:t>is </a:t>
            </a:r>
            <a:r>
              <a:rPr lang="en-US" dirty="0" smtClean="0"/>
              <a:t>responsible </a:t>
            </a:r>
            <a:r>
              <a:rPr lang="en-US" dirty="0"/>
              <a:t>for approving </a:t>
            </a:r>
            <a:r>
              <a:rPr lang="en-US" dirty="0" smtClean="0"/>
              <a:t>Align access </a:t>
            </a:r>
            <a:r>
              <a:rPr lang="en-US" dirty="0"/>
              <a:t>requests</a:t>
            </a:r>
            <a:r>
              <a:rPr lang="en-US" b="1" dirty="0"/>
              <a:t> </a:t>
            </a:r>
          </a:p>
          <a:p>
            <a:endParaRPr lang="en-US" b="1" dirty="0"/>
          </a:p>
          <a:p>
            <a:pPr lvl="1"/>
            <a:endParaRPr lang="en-US" dirty="0"/>
          </a:p>
        </p:txBody>
      </p:sp>
      <p:sp>
        <p:nvSpPr>
          <p:cNvPr id="3" name="Title 2"/>
          <p:cNvSpPr>
            <a:spLocks noGrp="1"/>
          </p:cNvSpPr>
          <p:nvPr>
            <p:ph type="title"/>
          </p:nvPr>
        </p:nvSpPr>
        <p:spPr/>
        <p:txBody>
          <a:bodyPr/>
          <a:lstStyle/>
          <a:p>
            <a:r>
              <a:rPr lang="en-US" dirty="0"/>
              <a:t>Setting up PCC Accounts for Align</a:t>
            </a:r>
          </a:p>
        </p:txBody>
      </p:sp>
    </p:spTree>
    <p:extLst>
      <p:ext uri="{BB962C8B-B14F-4D97-AF65-F5344CB8AC3E}">
        <p14:creationId xmlns:p14="http://schemas.microsoft.com/office/powerpoint/2010/main" val="1360751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057400" y="152400"/>
            <a:ext cx="70104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ea typeface="ＭＳ Ｐゴシック" panose="020B0600070205080204" pitchFamily="34" charset="-128"/>
              </a:rPr>
              <a:t>Create New Application Request Page</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1026" name="Picture 2" descr="C:\Users\myersv\AppData\Local\Temp\SNAGHTML84560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73" y="1239796"/>
            <a:ext cx="8749528" cy="36876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283043" y="5100430"/>
            <a:ext cx="4435224" cy="1732129"/>
          </a:xfrm>
          <a:prstGeom prst="rect">
            <a:avLst/>
          </a:prstGeom>
        </p:spPr>
      </p:pic>
      <p:sp>
        <p:nvSpPr>
          <p:cNvPr id="2" name="Rectangle 1"/>
          <p:cNvSpPr/>
          <p:nvPr/>
        </p:nvSpPr>
        <p:spPr bwMode="auto">
          <a:xfrm>
            <a:off x="9574567" y="2626416"/>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966980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346074" y="1325562"/>
            <a:ext cx="8416926" cy="5289422"/>
          </a:xfrm>
        </p:spPr>
        <p:txBody>
          <a:bodyPr/>
          <a:lstStyle/>
          <a:p>
            <a:r>
              <a:rPr lang="en-US" b="1" dirty="0"/>
              <a:t>Account Access Levels</a:t>
            </a:r>
          </a:p>
          <a:p>
            <a:pPr lvl="1"/>
            <a:r>
              <a:rPr lang="en-US" b="1" dirty="0"/>
              <a:t>Align Registered Entity Reader</a:t>
            </a:r>
          </a:p>
          <a:p>
            <a:pPr lvl="2"/>
            <a:r>
              <a:rPr lang="en-US" dirty="0"/>
              <a:t>Can log into Align and see everything for their Registered Entity, but cannot make changes</a:t>
            </a:r>
            <a:r>
              <a:rPr lang="en-US" dirty="0" smtClean="0"/>
              <a:t>.</a:t>
            </a:r>
          </a:p>
          <a:p>
            <a:pPr marL="457200" lvl="2" indent="0">
              <a:buNone/>
            </a:pPr>
            <a:endParaRPr lang="en-US" dirty="0"/>
          </a:p>
          <a:p>
            <a:pPr lvl="1"/>
            <a:r>
              <a:rPr lang="en-US" b="1" dirty="0"/>
              <a:t>Align Registered Entity Editor</a:t>
            </a:r>
          </a:p>
          <a:p>
            <a:pPr lvl="2"/>
            <a:r>
              <a:rPr lang="en-US" dirty="0"/>
              <a:t>Can log into Align, see everything for their Registered Entity, and make changes, but cannot submit anything to the CEA for review or processing</a:t>
            </a:r>
            <a:r>
              <a:rPr lang="en-US" dirty="0" smtClean="0"/>
              <a:t>.</a:t>
            </a:r>
          </a:p>
          <a:p>
            <a:pPr marL="228600" lvl="1" indent="0">
              <a:buNone/>
            </a:pPr>
            <a:endParaRPr lang="en-US" dirty="0"/>
          </a:p>
          <a:p>
            <a:pPr lvl="1"/>
            <a:r>
              <a:rPr lang="en-US" b="1" dirty="0"/>
              <a:t>Align Registered Entity Submitter</a:t>
            </a:r>
          </a:p>
          <a:p>
            <a:pPr lvl="2"/>
            <a:r>
              <a:rPr lang="en-US" dirty="0"/>
              <a:t>Can log into Align, see everything for their Registered Entity, make changes, and submit things to the CEA for review or processing</a:t>
            </a:r>
            <a:r>
              <a:rPr lang="en-US" dirty="0" smtClean="0"/>
              <a:t>.</a:t>
            </a:r>
          </a:p>
          <a:p>
            <a:pPr marL="457200" lvl="2" indent="0">
              <a:buNone/>
            </a:pPr>
            <a:endParaRPr lang="en-US" dirty="0"/>
          </a:p>
          <a:p>
            <a:pPr lvl="1"/>
            <a:endParaRPr lang="en-US" dirty="0"/>
          </a:p>
        </p:txBody>
      </p:sp>
      <p:sp>
        <p:nvSpPr>
          <p:cNvPr id="3" name="Title 2"/>
          <p:cNvSpPr>
            <a:spLocks noGrp="1"/>
          </p:cNvSpPr>
          <p:nvPr>
            <p:ph type="title"/>
          </p:nvPr>
        </p:nvSpPr>
        <p:spPr/>
        <p:txBody>
          <a:bodyPr/>
          <a:lstStyle/>
          <a:p>
            <a:r>
              <a:rPr lang="en-US" dirty="0" smtClean="0"/>
              <a:t>Align - Account Access</a:t>
            </a:r>
            <a:endParaRPr lang="en-US" dirty="0"/>
          </a:p>
        </p:txBody>
      </p:sp>
    </p:spTree>
    <p:extLst>
      <p:ext uri="{BB962C8B-B14F-4D97-AF65-F5344CB8AC3E}">
        <p14:creationId xmlns:p14="http://schemas.microsoft.com/office/powerpoint/2010/main" val="339193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ea typeface="ＭＳ Ｐゴシック" panose="020B0600070205080204" pitchFamily="34" charset="-128"/>
              </a:rPr>
              <a:t>Select Your Entity</a:t>
            </a:r>
          </a:p>
        </p:txBody>
      </p:sp>
      <p:sp>
        <p:nvSpPr>
          <p:cNvPr id="30" name="Content Placeholder 29"/>
          <p:cNvSpPr>
            <a:spLocks noGrp="1"/>
          </p:cNvSpPr>
          <p:nvPr>
            <p:ph sz="half" idx="10"/>
          </p:nvPr>
        </p:nvSpPr>
        <p:spPr>
          <a:xfrm>
            <a:off x="346075" y="1066801"/>
            <a:ext cx="8416925" cy="5334000"/>
          </a:xfrm>
        </p:spPr>
        <p:txBody>
          <a:bodyPr>
            <a:normAutofit/>
          </a:bodyPr>
          <a:lstStyle/>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r>
              <a:rPr lang="en-US" dirty="0"/>
              <a:t>all entities registered with NERC for compliance purposes and non-registered entities that have a reporting obligation (MIDAS/GADS/TADS)</a:t>
            </a:r>
          </a:p>
          <a:p>
            <a:pPr>
              <a:spcBef>
                <a:spcPts val="0"/>
              </a:spcBef>
              <a:defRPr/>
            </a:pPr>
            <a:r>
              <a:rPr lang="en-US" dirty="0"/>
              <a:t>can only select 1 entity</a:t>
            </a:r>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834211" y="1905000"/>
            <a:ext cx="4122777" cy="746825"/>
          </a:xfrm>
          <a:prstGeom prst="rect">
            <a:avLst/>
          </a:prstGeom>
        </p:spPr>
      </p:pic>
    </p:spTree>
    <p:extLst>
      <p:ext uri="{BB962C8B-B14F-4D97-AF65-F5344CB8AC3E}">
        <p14:creationId xmlns:p14="http://schemas.microsoft.com/office/powerpoint/2010/main" val="3434858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ea typeface="ＭＳ Ｐゴシック" panose="020B0600070205080204" pitchFamily="34" charset="-128"/>
              </a:rPr>
              <a:t>Select Your Role</a:t>
            </a:r>
          </a:p>
        </p:txBody>
      </p:sp>
      <p:sp>
        <p:nvSpPr>
          <p:cNvPr id="30" name="Content Placeholder 29"/>
          <p:cNvSpPr>
            <a:spLocks noGrp="1"/>
          </p:cNvSpPr>
          <p:nvPr>
            <p:ph sz="half" idx="10"/>
          </p:nvPr>
        </p:nvSpPr>
        <p:spPr>
          <a:xfrm>
            <a:off x="346075" y="1066801"/>
            <a:ext cx="8416925" cy="5334000"/>
          </a:xfrm>
        </p:spPr>
        <p:txBody>
          <a:bodyPr>
            <a:normAutofit/>
          </a:bodyPr>
          <a:lstStyle/>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r>
              <a:rPr lang="en-US" dirty="0"/>
              <a:t>list of available roles are shown on the </a:t>
            </a:r>
            <a:r>
              <a:rPr lang="en-US" dirty="0" smtClean="0"/>
              <a:t>previous </a:t>
            </a:r>
            <a:r>
              <a:rPr lang="en-US" dirty="0"/>
              <a:t>slide with a description</a:t>
            </a:r>
          </a:p>
          <a:p>
            <a:pPr>
              <a:spcBef>
                <a:spcPts val="0"/>
              </a:spcBef>
              <a:defRPr/>
            </a:pPr>
            <a:r>
              <a:rPr lang="en-US" dirty="0"/>
              <a:t>can only select 1 role</a:t>
            </a:r>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3" name="Picture 2"/>
          <p:cNvPicPr>
            <a:picLocks noChangeAspect="1"/>
          </p:cNvPicPr>
          <p:nvPr/>
        </p:nvPicPr>
        <p:blipFill>
          <a:blip r:embed="rId3"/>
          <a:stretch>
            <a:fillRect/>
          </a:stretch>
        </p:blipFill>
        <p:spPr>
          <a:xfrm>
            <a:off x="316714" y="1524000"/>
            <a:ext cx="4374259" cy="701101"/>
          </a:xfrm>
          <a:prstGeom prst="rect">
            <a:avLst/>
          </a:prstGeom>
        </p:spPr>
      </p:pic>
    </p:spTree>
    <p:extLst>
      <p:ext uri="{BB962C8B-B14F-4D97-AF65-F5344CB8AC3E}">
        <p14:creationId xmlns:p14="http://schemas.microsoft.com/office/powerpoint/2010/main" val="874447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ea typeface="ＭＳ Ｐゴシック" panose="020B0600070205080204" pitchFamily="34" charset="-128"/>
              </a:rPr>
              <a:t>Enter Comments and Submit Request</a:t>
            </a:r>
          </a:p>
        </p:txBody>
      </p:sp>
      <p:sp>
        <p:nvSpPr>
          <p:cNvPr id="30" name="Content Placeholder 29"/>
          <p:cNvSpPr>
            <a:spLocks noGrp="1"/>
          </p:cNvSpPr>
          <p:nvPr>
            <p:ph sz="half" idx="10"/>
          </p:nvPr>
        </p:nvSpPr>
        <p:spPr>
          <a:xfrm>
            <a:off x="346075" y="1066801"/>
            <a:ext cx="8416925" cy="5334000"/>
          </a:xfrm>
        </p:spPr>
        <p:txBody>
          <a:bodyPr>
            <a:normAutofit/>
          </a:bodyPr>
          <a:lstStyle/>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r>
              <a:rPr lang="en-US" dirty="0"/>
              <a:t>comments are optional</a:t>
            </a:r>
          </a:p>
          <a:p>
            <a:pPr>
              <a:spcBef>
                <a:spcPts val="0"/>
              </a:spcBef>
              <a:defRPr/>
            </a:pPr>
            <a:r>
              <a:rPr lang="en-US" dirty="0"/>
              <a:t>click submit button to complete request</a:t>
            </a:r>
          </a:p>
          <a:p>
            <a:pPr lvl="1">
              <a:spcBef>
                <a:spcPts val="0"/>
              </a:spcBef>
              <a:defRPr/>
            </a:pPr>
            <a:r>
              <a:rPr lang="en-US" dirty="0"/>
              <a:t>system generates an email to alert you this request has been submitted for review</a:t>
            </a:r>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383825" y="1828800"/>
            <a:ext cx="4488569" cy="1767993"/>
          </a:xfrm>
          <a:prstGeom prst="rect">
            <a:avLst/>
          </a:prstGeom>
        </p:spPr>
      </p:pic>
    </p:spTree>
    <p:extLst>
      <p:ext uri="{BB962C8B-B14F-4D97-AF65-F5344CB8AC3E}">
        <p14:creationId xmlns:p14="http://schemas.microsoft.com/office/powerpoint/2010/main" val="1480607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solidFill>
                  <a:schemeClr val="accent1"/>
                </a:solidFill>
              </a:rPr>
              <a:t>Review and Approve Align Access Request</a:t>
            </a:r>
            <a:endParaRPr lang="en-US" dirty="0">
              <a:solidFill>
                <a:schemeClr val="accent1"/>
              </a:solidFill>
            </a:endParaRPr>
          </a:p>
        </p:txBody>
      </p:sp>
    </p:spTree>
    <p:extLst>
      <p:ext uri="{BB962C8B-B14F-4D97-AF65-F5344CB8AC3E}">
        <p14:creationId xmlns:p14="http://schemas.microsoft.com/office/powerpoint/2010/main" val="108402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1828800" y="152400"/>
            <a:ext cx="7086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ea typeface="ＭＳ Ｐゴシック" panose="020B0600070205080204" pitchFamily="34" charset="-128"/>
              </a:rPr>
              <a:t>Entity Admin Navigates to Access Request </a:t>
            </a:r>
          </a:p>
        </p:txBody>
      </p:sp>
      <p:sp>
        <p:nvSpPr>
          <p:cNvPr id="30" name="Content Placeholder 29"/>
          <p:cNvSpPr>
            <a:spLocks noGrp="1"/>
          </p:cNvSpPr>
          <p:nvPr>
            <p:ph sz="half" idx="10"/>
          </p:nvPr>
        </p:nvSpPr>
        <p:spPr>
          <a:xfrm>
            <a:off x="346075" y="1066801"/>
            <a:ext cx="8416925" cy="5334000"/>
          </a:xfrm>
        </p:spPr>
        <p:txBody>
          <a:bodyPr>
            <a:normAutofit/>
          </a:bodyPr>
          <a:lstStyle/>
          <a:p>
            <a:pPr>
              <a:spcBef>
                <a:spcPts val="0"/>
              </a:spcBef>
              <a:defRPr/>
            </a:pPr>
            <a:r>
              <a:rPr lang="en-US" dirty="0"/>
              <a:t>Option 1:</a:t>
            </a:r>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r>
              <a:rPr lang="en-US" dirty="0"/>
              <a:t>Option 2:</a:t>
            </a:r>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3" name="Picture 2"/>
          <p:cNvPicPr>
            <a:picLocks noChangeAspect="1"/>
          </p:cNvPicPr>
          <p:nvPr/>
        </p:nvPicPr>
        <p:blipFill rotWithShape="1">
          <a:blip r:embed="rId3"/>
          <a:srcRect r="689"/>
          <a:stretch/>
        </p:blipFill>
        <p:spPr>
          <a:xfrm>
            <a:off x="134936" y="1752600"/>
            <a:ext cx="8778240" cy="786414"/>
          </a:xfrm>
          <a:prstGeom prst="rect">
            <a:avLst/>
          </a:prstGeom>
        </p:spPr>
      </p:pic>
      <p:pic>
        <p:nvPicPr>
          <p:cNvPr id="5" name="Picture 4"/>
          <p:cNvPicPr>
            <a:picLocks noChangeAspect="1"/>
          </p:cNvPicPr>
          <p:nvPr/>
        </p:nvPicPr>
        <p:blipFill rotWithShape="1">
          <a:blip r:embed="rId4"/>
          <a:srcRect l="550" r="651"/>
          <a:stretch/>
        </p:blipFill>
        <p:spPr>
          <a:xfrm>
            <a:off x="274320" y="3886200"/>
            <a:ext cx="8229600" cy="1413769"/>
          </a:xfrm>
          <a:prstGeom prst="rect">
            <a:avLst/>
          </a:prstGeom>
        </p:spPr>
      </p:pic>
    </p:spTree>
    <p:extLst>
      <p:ext uri="{BB962C8B-B14F-4D97-AF65-F5344CB8AC3E}">
        <p14:creationId xmlns:p14="http://schemas.microsoft.com/office/powerpoint/2010/main" val="1021786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1828800" y="152400"/>
            <a:ext cx="7086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a:ea typeface="ＭＳ Ｐゴシック" panose="020B0600070205080204" pitchFamily="34" charset="-128"/>
              </a:rPr>
              <a:t>Entity Admin Manages Access Request </a:t>
            </a:r>
          </a:p>
        </p:txBody>
      </p:sp>
      <p:sp>
        <p:nvSpPr>
          <p:cNvPr id="30" name="Content Placeholder 29"/>
          <p:cNvSpPr>
            <a:spLocks noGrp="1"/>
          </p:cNvSpPr>
          <p:nvPr>
            <p:ph sz="half" idx="10"/>
          </p:nvPr>
        </p:nvSpPr>
        <p:spPr>
          <a:xfrm>
            <a:off x="346075" y="1066801"/>
            <a:ext cx="8416925" cy="5334000"/>
          </a:xfrm>
        </p:spPr>
        <p:txBody>
          <a:bodyPr>
            <a:normAutofit/>
          </a:bodyPr>
          <a:lstStyle/>
          <a:p>
            <a:pPr>
              <a:spcBef>
                <a:spcPts val="0"/>
              </a:spcBef>
              <a:defRPr/>
            </a:pPr>
            <a:r>
              <a:rPr lang="en-US" dirty="0"/>
              <a:t>Landing Page – shows open request:</a:t>
            </a:r>
          </a:p>
          <a:p>
            <a:pPr>
              <a:spcBef>
                <a:spcPts val="0"/>
              </a:spcBef>
              <a:defRPr/>
            </a:pPr>
            <a:endParaRPr lang="en-US" dirty="0"/>
          </a:p>
          <a:p>
            <a:pPr marL="0" indent="0">
              <a:spcBef>
                <a:spcPts val="0"/>
              </a:spcBef>
              <a:buNone/>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r>
              <a:rPr lang="en-US" dirty="0" smtClean="0"/>
              <a:t>Option </a:t>
            </a:r>
            <a:r>
              <a:rPr lang="en-US" dirty="0"/>
              <a:t>to Approve/Reject</a:t>
            </a:r>
            <a:r>
              <a:rPr lang="en-US" dirty="0" smtClean="0"/>
              <a:t>:</a:t>
            </a:r>
          </a:p>
          <a:p>
            <a:pPr lvl="1">
              <a:spcBef>
                <a:spcPts val="0"/>
              </a:spcBef>
              <a:defRPr/>
            </a:pPr>
            <a:r>
              <a:rPr lang="en-US" dirty="0" smtClean="0"/>
              <a:t>Once Align access is approved the system automatically grants access to SEL</a:t>
            </a:r>
            <a:endParaRPr lang="en-US" dirty="0"/>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418731" y="1577266"/>
            <a:ext cx="5724617" cy="1812324"/>
          </a:xfrm>
          <a:prstGeom prst="rect">
            <a:avLst/>
          </a:prstGeom>
        </p:spPr>
      </p:pic>
      <p:pic>
        <p:nvPicPr>
          <p:cNvPr id="4" name="Picture 3"/>
          <p:cNvPicPr>
            <a:picLocks noChangeAspect="1"/>
          </p:cNvPicPr>
          <p:nvPr/>
        </p:nvPicPr>
        <p:blipFill>
          <a:blip r:embed="rId4"/>
          <a:stretch>
            <a:fillRect/>
          </a:stretch>
        </p:blipFill>
        <p:spPr>
          <a:xfrm>
            <a:off x="560773" y="4696847"/>
            <a:ext cx="5582575" cy="1797908"/>
          </a:xfrm>
          <a:prstGeom prst="rect">
            <a:avLst/>
          </a:prstGeom>
        </p:spPr>
      </p:pic>
    </p:spTree>
    <p:extLst>
      <p:ext uri="{BB962C8B-B14F-4D97-AF65-F5344CB8AC3E}">
        <p14:creationId xmlns:p14="http://schemas.microsoft.com/office/powerpoint/2010/main" val="2197287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1"/>
                </a:solidFill>
              </a:rPr>
              <a:t>Registered Entity User Requests Access to </a:t>
            </a:r>
            <a:r>
              <a:rPr lang="en-US" dirty="0" smtClean="0">
                <a:solidFill>
                  <a:schemeClr val="accent1"/>
                </a:solidFill>
              </a:rPr>
              <a:t>SEL</a:t>
            </a:r>
            <a:br>
              <a:rPr lang="en-US" dirty="0" smtClean="0">
                <a:solidFill>
                  <a:schemeClr val="accent1"/>
                </a:solidFill>
              </a:rPr>
            </a:br>
            <a:r>
              <a:rPr lang="en-US" dirty="0" smtClean="0">
                <a:solidFill>
                  <a:schemeClr val="accent1"/>
                </a:solidFill>
              </a:rPr>
              <a:t>Overview</a:t>
            </a:r>
            <a:endParaRPr lang="en-US" dirty="0"/>
          </a:p>
        </p:txBody>
      </p:sp>
    </p:spTree>
    <p:extLst>
      <p:ext uri="{BB962C8B-B14F-4D97-AF65-F5344CB8AC3E}">
        <p14:creationId xmlns:p14="http://schemas.microsoft.com/office/powerpoint/2010/main" val="199516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t>Primary Compliance Contacts – Day 1</a:t>
            </a:r>
            <a:endParaRPr lang="en-US" dirty="0"/>
          </a:p>
        </p:txBody>
      </p:sp>
      <p:sp>
        <p:nvSpPr>
          <p:cNvPr id="3" name="Text Placeholder 2"/>
          <p:cNvSpPr>
            <a:spLocks noGrp="1"/>
          </p:cNvSpPr>
          <p:nvPr>
            <p:ph type="body" sz="half" idx="2"/>
          </p:nvPr>
        </p:nvSpPr>
        <p:spPr/>
        <p:txBody>
          <a:bodyPr/>
          <a:lstStyle/>
          <a:p>
            <a:pPr marL="342900" indent="-342900">
              <a:buFont typeface="Arial" panose="020B0604020202020204" pitchFamily="34" charset="0"/>
              <a:buChar char="•"/>
            </a:pPr>
            <a:r>
              <a:rPr lang="en-US" dirty="0" smtClean="0"/>
              <a:t>PCCs </a:t>
            </a:r>
            <a:r>
              <a:rPr lang="en-US" dirty="0" smtClean="0"/>
              <a:t>were </a:t>
            </a:r>
            <a:r>
              <a:rPr lang="en-US" dirty="0" smtClean="0"/>
              <a:t>automatically </a:t>
            </a:r>
            <a:r>
              <a:rPr lang="en-US" dirty="0" smtClean="0"/>
              <a:t>assigned </a:t>
            </a:r>
            <a:r>
              <a:rPr lang="en-US" dirty="0" smtClean="0"/>
              <a:t>access when the system </a:t>
            </a:r>
            <a:r>
              <a:rPr lang="en-US" dirty="0" smtClean="0"/>
              <a:t>went live on 3/31/2021.</a:t>
            </a:r>
            <a:endParaRPr lang="en-US" dirty="0" smtClean="0"/>
          </a:p>
          <a:p>
            <a:pPr marL="342900"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73716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936789" y="155448"/>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Start a New Registration</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3" name="Picture 2"/>
          <p:cNvPicPr>
            <a:picLocks noChangeAspect="1"/>
          </p:cNvPicPr>
          <p:nvPr/>
        </p:nvPicPr>
        <p:blipFill>
          <a:blip r:embed="rId3"/>
          <a:stretch>
            <a:fillRect/>
          </a:stretch>
        </p:blipFill>
        <p:spPr>
          <a:xfrm>
            <a:off x="184481" y="1695299"/>
            <a:ext cx="8960908" cy="4510191"/>
          </a:xfrm>
          <a:prstGeom prst="rect">
            <a:avLst/>
          </a:prstGeom>
        </p:spPr>
      </p:pic>
    </p:spTree>
    <p:extLst>
      <p:ext uri="{BB962C8B-B14F-4D97-AF65-F5344CB8AC3E}">
        <p14:creationId xmlns:p14="http://schemas.microsoft.com/office/powerpoint/2010/main" val="978706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t>Align Submitters – Day 2</a:t>
            </a:r>
            <a:br>
              <a:rPr lang="en-US" dirty="0" smtClean="0"/>
            </a:br>
            <a:r>
              <a:rPr lang="en-US" dirty="0" smtClean="0"/>
              <a:t>(by </a:t>
            </a:r>
            <a:r>
              <a:rPr lang="en-US" dirty="0" smtClean="0"/>
              <a:t>end of </a:t>
            </a:r>
            <a:r>
              <a:rPr lang="en-US" dirty="0" smtClean="0"/>
              <a:t>April</a:t>
            </a:r>
            <a:r>
              <a:rPr lang="en-US" dirty="0" smtClean="0"/>
              <a:t>)</a:t>
            </a:r>
            <a:endParaRPr lang="en-US" dirty="0"/>
          </a:p>
        </p:txBody>
      </p:sp>
      <p:sp>
        <p:nvSpPr>
          <p:cNvPr id="3" name="Text Placeholder 2"/>
          <p:cNvSpPr>
            <a:spLocks noGrp="1"/>
          </p:cNvSpPr>
          <p:nvPr>
            <p:ph type="body" sz="half" idx="2"/>
          </p:nvPr>
        </p:nvSpPr>
        <p:spPr/>
        <p:txBody>
          <a:bodyPr/>
          <a:lstStyle/>
          <a:p>
            <a:pPr marL="342900" indent="-342900">
              <a:buFont typeface="Arial" panose="020B0604020202020204" pitchFamily="34" charset="0"/>
              <a:buChar char="•"/>
            </a:pPr>
            <a:r>
              <a:rPr lang="en-US" dirty="0" smtClean="0"/>
              <a:t>Registered Entity users that have permission to SUBMIT in Align will be given permission to UPLOAD to the SEL</a:t>
            </a:r>
          </a:p>
          <a:p>
            <a:pPr marL="342900"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471309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t>ERO Portal Users – Day 3</a:t>
            </a:r>
            <a:br>
              <a:rPr lang="en-US" dirty="0" smtClean="0"/>
            </a:br>
            <a:r>
              <a:rPr lang="en-US" dirty="0" smtClean="0"/>
              <a:t>(TBD)</a:t>
            </a:r>
            <a:endParaRPr lang="en-US" dirty="0"/>
          </a:p>
        </p:txBody>
      </p:sp>
      <p:sp>
        <p:nvSpPr>
          <p:cNvPr id="3" name="Text Placeholder 2"/>
          <p:cNvSpPr>
            <a:spLocks noGrp="1"/>
          </p:cNvSpPr>
          <p:nvPr>
            <p:ph type="body" sz="half" idx="2"/>
          </p:nvPr>
        </p:nvSpPr>
        <p:spPr/>
        <p:txBody>
          <a:bodyPr/>
          <a:lstStyle/>
          <a:p>
            <a:pPr marL="342900" indent="-342900">
              <a:buFont typeface="Arial" panose="020B0604020202020204" pitchFamily="34" charset="0"/>
              <a:buChar char="•"/>
            </a:pPr>
            <a:r>
              <a:rPr lang="en-US" dirty="0" smtClean="0"/>
              <a:t>Registered Entity admins will approve SEL access requests similar to how other ERO Enterprise Applications (CORES, GADS Wind) are approved. Any ERO Portal User will be able to request access, subject to approval by their Entity Admin.</a:t>
            </a:r>
          </a:p>
          <a:p>
            <a:pPr marL="342900"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2382905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solidFill>
                  <a:schemeClr val="accent1"/>
                </a:solidFill>
              </a:rPr>
              <a:t>Registered Entity User Requests Access to SEL</a:t>
            </a:r>
            <a:br>
              <a:rPr lang="en-US" dirty="0" smtClean="0">
                <a:solidFill>
                  <a:schemeClr val="accent1"/>
                </a:solidFill>
              </a:rPr>
            </a:br>
            <a:r>
              <a:rPr lang="en-US" dirty="0" smtClean="0">
                <a:solidFill>
                  <a:schemeClr val="accent1"/>
                </a:solidFill>
              </a:rPr>
              <a:t>Manual Processes</a:t>
            </a:r>
            <a:endParaRPr lang="en-US" dirty="0">
              <a:solidFill>
                <a:schemeClr val="accent1"/>
              </a:solidFill>
            </a:endParaRPr>
          </a:p>
        </p:txBody>
      </p:sp>
    </p:spTree>
    <p:extLst>
      <p:ext uri="{BB962C8B-B14F-4D97-AF65-F5344CB8AC3E}">
        <p14:creationId xmlns:p14="http://schemas.microsoft.com/office/powerpoint/2010/main" val="4293540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p:txBody>
          <a:bodyPr/>
          <a:lstStyle/>
          <a:p>
            <a:r>
              <a:rPr lang="en-US" dirty="0" smtClean="0"/>
              <a:t>For Day 1 and Day 2, there may be additional Registered Entity users that need access to the SEL.</a:t>
            </a:r>
          </a:p>
          <a:p>
            <a:r>
              <a:rPr lang="en-US" dirty="0" smtClean="0"/>
              <a:t>These users will need to be added manually.  The following </a:t>
            </a:r>
            <a:r>
              <a:rPr lang="en-US" dirty="0" smtClean="0"/>
              <a:t>slides describes the process</a:t>
            </a:r>
            <a:endParaRPr lang="en-US" dirty="0"/>
          </a:p>
        </p:txBody>
      </p:sp>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t>Registered </a:t>
            </a:r>
            <a:r>
              <a:rPr lang="en-US" dirty="0"/>
              <a:t>Entity User </a:t>
            </a:r>
            <a:r>
              <a:rPr lang="en-US" dirty="0" smtClean="0"/>
              <a:t>Requests for SEL Access – Manual Process</a:t>
            </a:r>
            <a:endParaRPr lang="en-US" dirty="0"/>
          </a:p>
        </p:txBody>
      </p:sp>
    </p:spTree>
    <p:extLst>
      <p:ext uri="{BB962C8B-B14F-4D97-AF65-F5344CB8AC3E}">
        <p14:creationId xmlns:p14="http://schemas.microsoft.com/office/powerpoint/2010/main" val="4128703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b="1" dirty="0"/>
              <a:t>Access Approval</a:t>
            </a:r>
          </a:p>
          <a:p>
            <a:pPr lvl="1"/>
            <a:r>
              <a:rPr lang="en-US" dirty="0"/>
              <a:t>Region approves and routes request to </a:t>
            </a:r>
            <a:r>
              <a:rPr lang="en-US" dirty="0" smtClean="0"/>
              <a:t>NERC SEL Systems Admin. </a:t>
            </a:r>
            <a:endParaRPr lang="en-US" dirty="0"/>
          </a:p>
          <a:p>
            <a:r>
              <a:rPr lang="en-US" b="1" dirty="0"/>
              <a:t>Account Setup</a:t>
            </a:r>
            <a:endParaRPr lang="en-US" dirty="0"/>
          </a:p>
          <a:p>
            <a:pPr lvl="1"/>
            <a:r>
              <a:rPr lang="en-US" dirty="0" smtClean="0"/>
              <a:t>NERC puts user into SEL Submitter group and routes back.</a:t>
            </a:r>
            <a:endParaRPr lang="en-US" dirty="0"/>
          </a:p>
          <a:p>
            <a:r>
              <a:rPr lang="en-US" b="1" dirty="0" smtClean="0"/>
              <a:t>Access </a:t>
            </a:r>
            <a:r>
              <a:rPr lang="en-US" b="1" dirty="0"/>
              <a:t>Verification</a:t>
            </a:r>
          </a:p>
          <a:p>
            <a:pPr lvl="1"/>
            <a:r>
              <a:rPr lang="en-US" dirty="0"/>
              <a:t>Region verifies user has desired access and closes Request.</a:t>
            </a:r>
          </a:p>
          <a:p>
            <a:pPr lvl="1"/>
            <a:endParaRPr lang="en-US" dirty="0"/>
          </a:p>
          <a:p>
            <a:pPr lvl="2"/>
            <a:endParaRPr lang="en-US" dirty="0"/>
          </a:p>
          <a:p>
            <a:pPr lvl="1"/>
            <a:endParaRPr lang="en-US" dirty="0"/>
          </a:p>
        </p:txBody>
      </p:sp>
      <p:sp>
        <p:nvSpPr>
          <p:cNvPr id="3" name="Title 2"/>
          <p:cNvSpPr>
            <a:spLocks noGrp="1"/>
          </p:cNvSpPr>
          <p:nvPr>
            <p:ph type="title"/>
          </p:nvPr>
        </p:nvSpPr>
        <p:spPr/>
        <p:txBody>
          <a:bodyPr/>
          <a:lstStyle/>
          <a:p>
            <a:r>
              <a:rPr lang="en-US" sz="2800" dirty="0" smtClean="0"/>
              <a:t>Registered Entity </a:t>
            </a:r>
            <a:br>
              <a:rPr lang="en-US" sz="2800" dirty="0" smtClean="0"/>
            </a:br>
            <a:r>
              <a:rPr lang="en-US" sz="1800" dirty="0" smtClean="0"/>
              <a:t>SEL Access Request Review Process </a:t>
            </a:r>
            <a:endParaRPr lang="en-US" sz="1800" dirty="0"/>
          </a:p>
        </p:txBody>
      </p:sp>
    </p:spTree>
    <p:extLst>
      <p:ext uri="{BB962C8B-B14F-4D97-AF65-F5344CB8AC3E}">
        <p14:creationId xmlns:p14="http://schemas.microsoft.com/office/powerpoint/2010/main" val="4098644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346074" y="1013255"/>
            <a:ext cx="3433446" cy="5519350"/>
          </a:xfrm>
        </p:spPr>
        <p:txBody>
          <a:bodyPr/>
          <a:lstStyle/>
          <a:p>
            <a:pPr marL="0" indent="0">
              <a:buNone/>
            </a:pPr>
            <a:r>
              <a:rPr lang="en-US" b="1" dirty="0" smtClean="0"/>
              <a:t>Entity Request SEL </a:t>
            </a:r>
            <a:r>
              <a:rPr lang="en-US" b="1" dirty="0"/>
              <a:t>Access</a:t>
            </a:r>
          </a:p>
          <a:p>
            <a:pPr lvl="1"/>
            <a:r>
              <a:rPr lang="en-US" dirty="0"/>
              <a:t>User submits an ERO-Enterprise Help Desk </a:t>
            </a:r>
            <a:r>
              <a:rPr lang="en-US" dirty="0" smtClean="0"/>
              <a:t>Ticket</a:t>
            </a: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a:p>
        </p:txBody>
      </p:sp>
      <p:sp>
        <p:nvSpPr>
          <p:cNvPr id="3" name="Title 2"/>
          <p:cNvSpPr>
            <a:spLocks noGrp="1"/>
          </p:cNvSpPr>
          <p:nvPr>
            <p:ph type="title"/>
          </p:nvPr>
        </p:nvSpPr>
        <p:spPr>
          <a:xfrm>
            <a:off x="2499361" y="152400"/>
            <a:ext cx="6416040" cy="655638"/>
          </a:xfrm>
        </p:spPr>
        <p:txBody>
          <a:bodyPr/>
          <a:lstStyle/>
          <a:p>
            <a:r>
              <a:rPr lang="en-US" dirty="0" smtClean="0"/>
              <a:t>Request SEL Access – Registered  Entity</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433989" y="1490147"/>
            <a:ext cx="5567078" cy="4288257"/>
          </a:xfrm>
          <a:prstGeom prst="rect">
            <a:avLst/>
          </a:prstGeom>
          <a:noFill/>
          <a:ln>
            <a:solidFill>
              <a:schemeClr val="accent5"/>
            </a:solidFill>
          </a:ln>
          <a:effectLst>
            <a:outerShdw blurRad="50800" dist="38100" dir="2700000" algn="tl" rotWithShape="0">
              <a:prstClr val="black">
                <a:alpha val="40000"/>
              </a:prstClr>
            </a:outerShdw>
          </a:effectLst>
        </p:spPr>
      </p:pic>
      <p:sp>
        <p:nvSpPr>
          <p:cNvPr id="8" name="TextBox 7"/>
          <p:cNvSpPr txBox="1"/>
          <p:nvPr/>
        </p:nvSpPr>
        <p:spPr>
          <a:xfrm>
            <a:off x="257452" y="2942990"/>
            <a:ext cx="3082955"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a:ea typeface="ＭＳ Ｐゴシック"/>
                <a:cs typeface="+mn-cs"/>
              </a:rPr>
              <a:t>Region</a:t>
            </a:r>
            <a:r>
              <a:rPr kumimoji="0" lang="en-US" sz="1200" b="0" i="0" u="none" strike="noStrike" kern="1200" cap="none" spc="0" normalizeH="0" baseline="0" noProof="0" dirty="0" smtClean="0">
                <a:ln>
                  <a:noFill/>
                </a:ln>
                <a:solidFill>
                  <a:srgbClr val="000000"/>
                </a:solidFill>
                <a:effectLst/>
                <a:uLnTx/>
                <a:uFillTx/>
                <a:latin typeface="Arial"/>
                <a:ea typeface="ＭＳ Ｐゴシック"/>
                <a:cs typeface="+mn-cs"/>
              </a:rPr>
              <a:t> </a:t>
            </a:r>
            <a:endParaRPr kumimoji="0" lang="en-US"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a:ea typeface="ＭＳ Ｐゴシック"/>
                <a:cs typeface="+mn-cs"/>
              </a:rPr>
              <a:t>Their </a:t>
            </a: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Region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 </a:t>
            </a:r>
            <a:endParaRPr kumimoji="0" lang="en-US"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Service</a:t>
            </a: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ERO Enterprise Applications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 </a:t>
            </a:r>
            <a:endParaRPr kumimoji="0" lang="en-US"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Category</a:t>
            </a: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Secure Evidence Locker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Sub-Category </a:t>
            </a:r>
            <a:endParaRPr kumimoji="0" lang="en-US"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Registered Entity Account Access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ＭＳ Ｐゴシック"/>
                <a:cs typeface="+mn-cs"/>
              </a:rPr>
              <a:t>Description </a:t>
            </a:r>
            <a:endParaRPr kumimoji="0" lang="en-US"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a:ea typeface="ＭＳ Ｐゴシック"/>
                <a:cs typeface="+mn-cs"/>
              </a:rPr>
              <a:t>The </a:t>
            </a: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name and email address of the person for whom </a:t>
            </a:r>
            <a:r>
              <a:rPr kumimoji="0" lang="en-US" sz="1200" b="0" i="0" u="none" strike="noStrike" kern="1200" cap="none" spc="0" normalizeH="0" baseline="0" noProof="0" dirty="0" smtClean="0">
                <a:ln>
                  <a:noFill/>
                </a:ln>
                <a:solidFill>
                  <a:srgbClr val="000000"/>
                </a:solidFill>
                <a:effectLst/>
                <a:uLnTx/>
                <a:uFillTx/>
                <a:latin typeface="Arial"/>
                <a:ea typeface="ＭＳ Ｐゴシック"/>
                <a:cs typeface="+mn-cs"/>
              </a:rPr>
              <a:t>they are </a:t>
            </a: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requesting access.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686408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b="1" dirty="0" smtClean="0"/>
              <a:t>ERO Helpdesk Ticket is routed to the regional contact</a:t>
            </a:r>
            <a:endParaRPr lang="en-US" b="1" dirty="0"/>
          </a:p>
          <a:p>
            <a:pPr lvl="1"/>
            <a:r>
              <a:rPr lang="en-US" dirty="0" smtClean="0"/>
              <a:t>Regional Contact replies to ticket with ‘approved’ or ‘rejected’</a:t>
            </a:r>
          </a:p>
          <a:p>
            <a:pPr lvl="1"/>
            <a:r>
              <a:rPr lang="en-US" dirty="0" smtClean="0"/>
              <a:t>If approved, the ticket is routed to NERC, and NERC puts user into the SEL Submitter group.</a:t>
            </a:r>
            <a:endParaRPr lang="en-US" dirty="0"/>
          </a:p>
          <a:p>
            <a:pPr marL="228600" lvl="1" indent="0">
              <a:buNone/>
            </a:pPr>
            <a:endParaRPr lang="en-US" dirty="0"/>
          </a:p>
          <a:p>
            <a:pPr lvl="2"/>
            <a:endParaRPr lang="en-US" dirty="0"/>
          </a:p>
          <a:p>
            <a:pPr lvl="1"/>
            <a:endParaRPr lang="en-US" dirty="0"/>
          </a:p>
        </p:txBody>
      </p:sp>
      <p:sp>
        <p:nvSpPr>
          <p:cNvPr id="3" name="Title 2"/>
          <p:cNvSpPr>
            <a:spLocks noGrp="1"/>
          </p:cNvSpPr>
          <p:nvPr>
            <p:ph type="title"/>
          </p:nvPr>
        </p:nvSpPr>
        <p:spPr/>
        <p:txBody>
          <a:bodyPr/>
          <a:lstStyle/>
          <a:p>
            <a:r>
              <a:rPr lang="en-US" sz="1800" dirty="0" smtClean="0"/>
              <a:t>Registered Entity SEL Access Request Review Process </a:t>
            </a:r>
            <a:endParaRPr lang="en-US" sz="1800" dirty="0"/>
          </a:p>
        </p:txBody>
      </p:sp>
    </p:spTree>
    <p:extLst>
      <p:ext uri="{BB962C8B-B14F-4D97-AF65-F5344CB8AC3E}">
        <p14:creationId xmlns:p14="http://schemas.microsoft.com/office/powerpoint/2010/main" val="1482610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a:t>For Day </a:t>
            </a:r>
            <a:r>
              <a:rPr lang="en-US" dirty="0" smtClean="0"/>
              <a:t>1 </a:t>
            </a:r>
            <a:r>
              <a:rPr lang="en-US" dirty="0"/>
              <a:t>and Day </a:t>
            </a:r>
            <a:r>
              <a:rPr lang="en-US" dirty="0" smtClean="0"/>
              <a:t>2, </a:t>
            </a:r>
            <a:r>
              <a:rPr lang="en-US" dirty="0"/>
              <a:t>there may be </a:t>
            </a:r>
            <a:r>
              <a:rPr lang="en-US" dirty="0" smtClean="0"/>
              <a:t>Registered </a:t>
            </a:r>
            <a:r>
              <a:rPr lang="en-US" dirty="0"/>
              <a:t>Entity users that need </a:t>
            </a:r>
            <a:r>
              <a:rPr lang="en-US" dirty="0" smtClean="0"/>
              <a:t>their access </a:t>
            </a:r>
            <a:r>
              <a:rPr lang="en-US" dirty="0"/>
              <a:t>to the </a:t>
            </a:r>
            <a:r>
              <a:rPr lang="en-US" dirty="0" smtClean="0"/>
              <a:t>SEL removed.</a:t>
            </a:r>
          </a:p>
          <a:p>
            <a:r>
              <a:rPr lang="en-US" dirty="0" smtClean="0"/>
              <a:t>A Helpdesk Ticket should be created by the Registered Entity, then approved by the Region and routed to NERC for processing.</a:t>
            </a:r>
          </a:p>
          <a:p>
            <a:r>
              <a:rPr lang="en-US" dirty="0" smtClean="0"/>
              <a:t>Alternatively, a Region may create and forward the Helpdesk Ticket directly to NERC for processing.</a:t>
            </a:r>
          </a:p>
          <a:p>
            <a:endParaRPr lang="en-US" dirty="0"/>
          </a:p>
        </p:txBody>
      </p:sp>
      <p:sp>
        <p:nvSpPr>
          <p:cNvPr id="3" name="Title 2"/>
          <p:cNvSpPr>
            <a:spLocks noGrp="1"/>
          </p:cNvSpPr>
          <p:nvPr>
            <p:ph type="title"/>
          </p:nvPr>
        </p:nvSpPr>
        <p:spPr/>
        <p:txBody>
          <a:bodyPr/>
          <a:lstStyle/>
          <a:p>
            <a:r>
              <a:rPr lang="en-US" dirty="0" smtClean="0"/>
              <a:t>Account Access Revocation</a:t>
            </a:r>
            <a:endParaRPr lang="en-US" dirty="0"/>
          </a:p>
        </p:txBody>
      </p:sp>
    </p:spTree>
    <p:extLst>
      <p:ext uri="{BB962C8B-B14F-4D97-AF65-F5344CB8AC3E}">
        <p14:creationId xmlns:p14="http://schemas.microsoft.com/office/powerpoint/2010/main" val="3377914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solidFill>
                  <a:schemeClr val="accent1"/>
                </a:solidFill>
              </a:rPr>
              <a:t>Managing Align and all other Application Permissions for your users</a:t>
            </a:r>
            <a:endParaRPr lang="en-US" dirty="0">
              <a:solidFill>
                <a:schemeClr val="accent1"/>
              </a:solidFill>
            </a:endParaRPr>
          </a:p>
        </p:txBody>
      </p:sp>
    </p:spTree>
    <p:extLst>
      <p:ext uri="{BB962C8B-B14F-4D97-AF65-F5344CB8AC3E}">
        <p14:creationId xmlns:p14="http://schemas.microsoft.com/office/powerpoint/2010/main" val="708200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1655805" y="152400"/>
            <a:ext cx="7259595"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dirty="0">
                <a:ea typeface="ＭＳ Ｐゴシック" panose="020B0600070205080204" pitchFamily="34" charset="-128"/>
              </a:rPr>
              <a:t>Entity Admin </a:t>
            </a:r>
            <a:r>
              <a:rPr lang="en-US" altLang="en-US" sz="2000" dirty="0" smtClean="0">
                <a:ea typeface="ＭＳ Ｐゴシック" panose="020B0600070205080204" pitchFamily="34" charset="-128"/>
              </a:rPr>
              <a:t>Navigates to Manage Permissions </a:t>
            </a:r>
            <a:endParaRPr lang="en-US" altLang="en-US" sz="2000" dirty="0">
              <a:ea typeface="ＭＳ Ｐゴシック" panose="020B0600070205080204" pitchFamily="34" charset="-128"/>
            </a:endParaRPr>
          </a:p>
        </p:txBody>
      </p:sp>
      <p:sp>
        <p:nvSpPr>
          <p:cNvPr id="30" name="Content Placeholder 29"/>
          <p:cNvSpPr>
            <a:spLocks noGrp="1"/>
          </p:cNvSpPr>
          <p:nvPr>
            <p:ph sz="half" idx="10"/>
          </p:nvPr>
        </p:nvSpPr>
        <p:spPr>
          <a:xfrm>
            <a:off x="346075" y="1285103"/>
            <a:ext cx="8416925" cy="5115698"/>
          </a:xfrm>
        </p:spPr>
        <p:txBody>
          <a:bodyPr>
            <a:normAutofit/>
          </a:bodyPr>
          <a:lstStyle/>
          <a:p>
            <a:pPr>
              <a:spcBef>
                <a:spcPts val="0"/>
              </a:spcBef>
              <a:defRPr/>
            </a:pPr>
            <a:r>
              <a:rPr lang="en-US" dirty="0" smtClean="0"/>
              <a:t>Click the drop down arrow beside My Entity, then select Mange Entity Users:</a:t>
            </a: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r>
              <a:rPr lang="en-US" dirty="0"/>
              <a:t>Option 2:</a:t>
            </a:r>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346075" y="2483016"/>
            <a:ext cx="8745538" cy="1813776"/>
          </a:xfrm>
          <a:prstGeom prst="rect">
            <a:avLst/>
          </a:prstGeom>
        </p:spPr>
      </p:pic>
    </p:spTree>
    <p:extLst>
      <p:ext uri="{BB962C8B-B14F-4D97-AF65-F5344CB8AC3E}">
        <p14:creationId xmlns:p14="http://schemas.microsoft.com/office/powerpoint/2010/main" val="202573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5448"/>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Provide Email and Username</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154278" y="1508671"/>
            <a:ext cx="8911536" cy="4741209"/>
          </a:xfrm>
          <a:prstGeom prst="rect">
            <a:avLst/>
          </a:prstGeom>
        </p:spPr>
      </p:pic>
    </p:spTree>
    <p:extLst>
      <p:ext uri="{BB962C8B-B14F-4D97-AF65-F5344CB8AC3E}">
        <p14:creationId xmlns:p14="http://schemas.microsoft.com/office/powerpoint/2010/main" val="2410625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1828800" y="152400"/>
            <a:ext cx="7086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ea typeface="ＭＳ Ｐゴシック" panose="020B0600070205080204" pitchFamily="34" charset="-128"/>
              </a:rPr>
              <a:t>Manage Entity Landing Page </a:t>
            </a:r>
            <a:endParaRPr lang="en-US" altLang="en-US" dirty="0">
              <a:ea typeface="ＭＳ Ｐゴシック" panose="020B0600070205080204" pitchFamily="34" charset="-128"/>
            </a:endParaRPr>
          </a:p>
        </p:txBody>
      </p:sp>
      <p:sp>
        <p:nvSpPr>
          <p:cNvPr id="30" name="Content Placeholder 29"/>
          <p:cNvSpPr>
            <a:spLocks noGrp="1"/>
          </p:cNvSpPr>
          <p:nvPr>
            <p:ph sz="half" idx="10"/>
          </p:nvPr>
        </p:nvSpPr>
        <p:spPr>
          <a:xfrm>
            <a:off x="346075" y="1301577"/>
            <a:ext cx="8416925" cy="5099223"/>
          </a:xfrm>
        </p:spPr>
        <p:txBody>
          <a:bodyPr>
            <a:normAutofit/>
          </a:bodyPr>
          <a:lstStyle/>
          <a:p>
            <a:pPr>
              <a:spcBef>
                <a:spcPts val="0"/>
              </a:spcBef>
              <a:defRPr/>
            </a:pPr>
            <a:r>
              <a:rPr lang="en-US" dirty="0" smtClean="0"/>
              <a:t>Shows all users that are currently associated with your entity:</a:t>
            </a:r>
            <a:endParaRPr lang="en-US" dirty="0"/>
          </a:p>
          <a:p>
            <a:pPr>
              <a:spcBef>
                <a:spcPts val="0"/>
              </a:spcBef>
              <a:defRPr/>
            </a:pPr>
            <a:endParaRPr lang="en-US" dirty="0"/>
          </a:p>
          <a:p>
            <a:pPr marL="0" indent="0">
              <a:spcBef>
                <a:spcPts val="0"/>
              </a:spcBef>
              <a:buNone/>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3" name="Picture 2"/>
          <p:cNvPicPr>
            <a:picLocks/>
          </p:cNvPicPr>
          <p:nvPr/>
        </p:nvPicPr>
        <p:blipFill>
          <a:blip r:embed="rId3"/>
          <a:stretch>
            <a:fillRect/>
          </a:stretch>
        </p:blipFill>
        <p:spPr>
          <a:xfrm>
            <a:off x="240783" y="1879427"/>
            <a:ext cx="8903217" cy="3291668"/>
          </a:xfrm>
          <a:prstGeom prst="rect">
            <a:avLst/>
          </a:prstGeom>
        </p:spPr>
      </p:pic>
    </p:spTree>
    <p:extLst>
      <p:ext uri="{BB962C8B-B14F-4D97-AF65-F5344CB8AC3E}">
        <p14:creationId xmlns:p14="http://schemas.microsoft.com/office/powerpoint/2010/main" val="2614818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1828800" y="152400"/>
            <a:ext cx="7086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ea typeface="ＭＳ Ｐゴシック" panose="020B0600070205080204" pitchFamily="34" charset="-128"/>
              </a:rPr>
              <a:t>Associating a New User to Your Entity </a:t>
            </a:r>
            <a:endParaRPr lang="en-US" altLang="en-US" dirty="0">
              <a:ea typeface="ＭＳ Ｐゴシック" panose="020B0600070205080204" pitchFamily="34" charset="-128"/>
            </a:endParaRPr>
          </a:p>
        </p:txBody>
      </p:sp>
      <p:sp>
        <p:nvSpPr>
          <p:cNvPr id="30" name="Content Placeholder 29"/>
          <p:cNvSpPr>
            <a:spLocks noGrp="1"/>
          </p:cNvSpPr>
          <p:nvPr>
            <p:ph sz="half" idx="10"/>
          </p:nvPr>
        </p:nvSpPr>
        <p:spPr>
          <a:xfrm>
            <a:off x="346075" y="1301577"/>
            <a:ext cx="8416925" cy="5099223"/>
          </a:xfrm>
        </p:spPr>
        <p:txBody>
          <a:bodyPr>
            <a:normAutofit/>
          </a:bodyPr>
          <a:lstStyle/>
          <a:p>
            <a:pPr>
              <a:spcBef>
                <a:spcPts val="0"/>
              </a:spcBef>
              <a:defRPr/>
            </a:pPr>
            <a:r>
              <a:rPr lang="en-US" dirty="0" smtClean="0"/>
              <a:t>Click Add User Button circled below:</a:t>
            </a:r>
            <a:endParaRPr lang="en-US" dirty="0"/>
          </a:p>
          <a:p>
            <a:pPr>
              <a:spcBef>
                <a:spcPts val="0"/>
              </a:spcBef>
              <a:defRPr/>
            </a:pPr>
            <a:endParaRPr lang="en-US" dirty="0"/>
          </a:p>
          <a:p>
            <a:pPr marL="0" indent="0">
              <a:spcBef>
                <a:spcPts val="0"/>
              </a:spcBef>
              <a:buNone/>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237744" y="1861272"/>
            <a:ext cx="8906256" cy="3317909"/>
          </a:xfrm>
          <a:prstGeom prst="rect">
            <a:avLst/>
          </a:prstGeom>
        </p:spPr>
      </p:pic>
    </p:spTree>
    <p:extLst>
      <p:ext uri="{BB962C8B-B14F-4D97-AF65-F5344CB8AC3E}">
        <p14:creationId xmlns:p14="http://schemas.microsoft.com/office/powerpoint/2010/main" val="1270348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1828800" y="152400"/>
            <a:ext cx="7086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ea typeface="ＭＳ Ｐゴシック" panose="020B0600070205080204" pitchFamily="34" charset="-128"/>
              </a:rPr>
              <a:t>Add User Landing Page</a:t>
            </a:r>
            <a:endParaRPr lang="en-US" altLang="en-US" dirty="0">
              <a:ea typeface="ＭＳ Ｐゴシック" panose="020B0600070205080204" pitchFamily="34" charset="-128"/>
            </a:endParaRPr>
          </a:p>
        </p:txBody>
      </p:sp>
      <p:sp>
        <p:nvSpPr>
          <p:cNvPr id="30" name="Content Placeholder 29"/>
          <p:cNvSpPr>
            <a:spLocks noGrp="1"/>
          </p:cNvSpPr>
          <p:nvPr>
            <p:ph sz="half" idx="10"/>
          </p:nvPr>
        </p:nvSpPr>
        <p:spPr>
          <a:xfrm>
            <a:off x="346075" y="1301577"/>
            <a:ext cx="8416925" cy="5099223"/>
          </a:xfrm>
        </p:spPr>
        <p:txBody>
          <a:bodyPr>
            <a:normAutofit/>
          </a:bodyPr>
          <a:lstStyle/>
          <a:p>
            <a:pPr marL="0" indent="0">
              <a:spcBef>
                <a:spcPts val="0"/>
              </a:spcBef>
              <a:buNone/>
              <a:defRPr/>
            </a:pPr>
            <a:endParaRPr lang="en-US" dirty="0"/>
          </a:p>
          <a:p>
            <a:pPr>
              <a:spcBef>
                <a:spcPts val="0"/>
              </a:spcBef>
              <a:defRPr/>
            </a:pPr>
            <a:endParaRPr lang="en-US" dirty="0"/>
          </a:p>
          <a:p>
            <a:pPr marL="0" indent="0">
              <a:spcBef>
                <a:spcPts val="0"/>
              </a:spcBef>
              <a:buNone/>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3" name="Picture 2"/>
          <p:cNvPicPr>
            <a:picLocks noChangeAspect="1"/>
          </p:cNvPicPr>
          <p:nvPr/>
        </p:nvPicPr>
        <p:blipFill>
          <a:blip r:embed="rId3"/>
          <a:stretch>
            <a:fillRect/>
          </a:stretch>
        </p:blipFill>
        <p:spPr>
          <a:xfrm>
            <a:off x="780936" y="1793107"/>
            <a:ext cx="7384420" cy="3848433"/>
          </a:xfrm>
          <a:prstGeom prst="rect">
            <a:avLst/>
          </a:prstGeom>
        </p:spPr>
      </p:pic>
    </p:spTree>
    <p:extLst>
      <p:ext uri="{BB962C8B-B14F-4D97-AF65-F5344CB8AC3E}">
        <p14:creationId xmlns:p14="http://schemas.microsoft.com/office/powerpoint/2010/main" val="2805529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1828800" y="152400"/>
            <a:ext cx="7086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ea typeface="ＭＳ Ｐゴシック" panose="020B0600070205080204" pitchFamily="34" charset="-128"/>
              </a:rPr>
              <a:t>Search for a User</a:t>
            </a:r>
            <a:endParaRPr lang="en-US" altLang="en-US" dirty="0">
              <a:ea typeface="ＭＳ Ｐゴシック" panose="020B0600070205080204" pitchFamily="34" charset="-128"/>
            </a:endParaRPr>
          </a:p>
        </p:txBody>
      </p:sp>
      <p:sp>
        <p:nvSpPr>
          <p:cNvPr id="30" name="Content Placeholder 29"/>
          <p:cNvSpPr>
            <a:spLocks noGrp="1"/>
          </p:cNvSpPr>
          <p:nvPr>
            <p:ph sz="half" idx="10"/>
          </p:nvPr>
        </p:nvSpPr>
        <p:spPr>
          <a:xfrm>
            <a:off x="346075" y="1301577"/>
            <a:ext cx="8416925" cy="5099223"/>
          </a:xfrm>
        </p:spPr>
        <p:txBody>
          <a:bodyPr>
            <a:normAutofit/>
          </a:bodyPr>
          <a:lstStyle/>
          <a:p>
            <a:pPr>
              <a:spcBef>
                <a:spcPts val="0"/>
              </a:spcBef>
              <a:defRPr/>
            </a:pPr>
            <a:r>
              <a:rPr lang="en-US" dirty="0" smtClean="0"/>
              <a:t>Enter the email address and click Search</a:t>
            </a:r>
          </a:p>
          <a:p>
            <a:pPr lvl="1">
              <a:spcBef>
                <a:spcPts val="0"/>
              </a:spcBef>
              <a:defRPr/>
            </a:pPr>
            <a:r>
              <a:rPr lang="en-US" dirty="0" smtClean="0"/>
              <a:t>If person is found in NERCs database a record will be returned otherwise we don’t a record for that person please instruct the person to create an </a:t>
            </a:r>
            <a:r>
              <a:rPr lang="en-US" dirty="0" err="1" smtClean="0"/>
              <a:t>eroportal</a:t>
            </a:r>
            <a:r>
              <a:rPr lang="en-US" dirty="0" smtClean="0"/>
              <a:t> account (slides 4-18)</a:t>
            </a:r>
            <a:endParaRPr lang="en-US" dirty="0"/>
          </a:p>
          <a:p>
            <a:pPr>
              <a:spcBef>
                <a:spcPts val="0"/>
              </a:spcBef>
              <a:defRPr/>
            </a:pPr>
            <a:endParaRPr lang="en-US" dirty="0"/>
          </a:p>
          <a:p>
            <a:pPr>
              <a:spcBef>
                <a:spcPts val="0"/>
              </a:spcBef>
              <a:defRPr/>
            </a:pPr>
            <a:endParaRPr lang="en-US" dirty="0"/>
          </a:p>
          <a:p>
            <a:pPr marL="0" indent="0">
              <a:spcBef>
                <a:spcPts val="0"/>
              </a:spcBef>
              <a:buNone/>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3" name="Picture 2"/>
          <p:cNvPicPr>
            <a:picLocks noChangeAspect="1"/>
          </p:cNvPicPr>
          <p:nvPr/>
        </p:nvPicPr>
        <p:blipFill>
          <a:blip r:embed="rId3"/>
          <a:stretch>
            <a:fillRect/>
          </a:stretch>
        </p:blipFill>
        <p:spPr>
          <a:xfrm>
            <a:off x="682082" y="2715745"/>
            <a:ext cx="7384420" cy="3848433"/>
          </a:xfrm>
          <a:prstGeom prst="rect">
            <a:avLst/>
          </a:prstGeom>
        </p:spPr>
      </p:pic>
    </p:spTree>
    <p:extLst>
      <p:ext uri="{BB962C8B-B14F-4D97-AF65-F5344CB8AC3E}">
        <p14:creationId xmlns:p14="http://schemas.microsoft.com/office/powerpoint/2010/main" val="2506546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1828800" y="152400"/>
            <a:ext cx="7086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ea typeface="ＭＳ Ｐゴシック" panose="020B0600070205080204" pitchFamily="34" charset="-128"/>
              </a:rPr>
              <a:t>User Found – Add this User</a:t>
            </a:r>
            <a:endParaRPr lang="en-US" altLang="en-US" dirty="0">
              <a:ea typeface="ＭＳ Ｐゴシック" panose="020B0600070205080204" pitchFamily="34" charset="-128"/>
            </a:endParaRPr>
          </a:p>
        </p:txBody>
      </p:sp>
      <p:sp>
        <p:nvSpPr>
          <p:cNvPr id="30" name="Content Placeholder 29"/>
          <p:cNvSpPr>
            <a:spLocks noGrp="1"/>
          </p:cNvSpPr>
          <p:nvPr>
            <p:ph sz="half" idx="10"/>
          </p:nvPr>
        </p:nvSpPr>
        <p:spPr>
          <a:xfrm>
            <a:off x="346075" y="1301577"/>
            <a:ext cx="8416925" cy="5099223"/>
          </a:xfrm>
        </p:spPr>
        <p:txBody>
          <a:bodyPr>
            <a:normAutofit/>
          </a:bodyPr>
          <a:lstStyle/>
          <a:p>
            <a:pPr>
              <a:spcBef>
                <a:spcPts val="0"/>
              </a:spcBef>
              <a:defRPr/>
            </a:pPr>
            <a:r>
              <a:rPr lang="en-US" dirty="0" smtClean="0"/>
              <a:t>Select the returned record then click the submit button:</a:t>
            </a:r>
          </a:p>
          <a:p>
            <a:pPr marL="228600" lvl="1" indent="0">
              <a:spcBef>
                <a:spcPts val="0"/>
              </a:spcBef>
              <a:buNone/>
              <a:defRPr/>
            </a:pPr>
            <a:endParaRPr lang="en-US" dirty="0"/>
          </a:p>
          <a:p>
            <a:pPr>
              <a:spcBef>
                <a:spcPts val="0"/>
              </a:spcBef>
              <a:defRPr/>
            </a:pPr>
            <a:endParaRPr lang="en-US" dirty="0"/>
          </a:p>
          <a:p>
            <a:pPr marL="0" indent="0">
              <a:spcBef>
                <a:spcPts val="0"/>
              </a:spcBef>
              <a:buNone/>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88777" y="1944912"/>
            <a:ext cx="9354262" cy="3905472"/>
          </a:xfrm>
          <a:prstGeom prst="rect">
            <a:avLst/>
          </a:prstGeom>
        </p:spPr>
      </p:pic>
    </p:spTree>
    <p:extLst>
      <p:ext uri="{BB962C8B-B14F-4D97-AF65-F5344CB8AC3E}">
        <p14:creationId xmlns:p14="http://schemas.microsoft.com/office/powerpoint/2010/main" val="304015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1828800" y="152400"/>
            <a:ext cx="7086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ea typeface="ＭＳ Ｐゴシック" panose="020B0600070205080204" pitchFamily="34" charset="-128"/>
              </a:rPr>
              <a:t>Select User - Managing Permissions</a:t>
            </a:r>
            <a:endParaRPr lang="en-US" altLang="en-US" dirty="0">
              <a:ea typeface="ＭＳ Ｐゴシック" panose="020B0600070205080204" pitchFamily="34" charset="-128"/>
            </a:endParaRPr>
          </a:p>
        </p:txBody>
      </p:sp>
      <p:sp>
        <p:nvSpPr>
          <p:cNvPr id="30" name="Content Placeholder 29"/>
          <p:cNvSpPr>
            <a:spLocks noGrp="1"/>
          </p:cNvSpPr>
          <p:nvPr>
            <p:ph sz="half" idx="10"/>
          </p:nvPr>
        </p:nvSpPr>
        <p:spPr>
          <a:xfrm>
            <a:off x="346075" y="1301577"/>
            <a:ext cx="8416925" cy="5099223"/>
          </a:xfrm>
        </p:spPr>
        <p:txBody>
          <a:bodyPr>
            <a:normAutofit/>
          </a:bodyPr>
          <a:lstStyle/>
          <a:p>
            <a:pPr>
              <a:spcBef>
                <a:spcPts val="0"/>
              </a:spcBef>
              <a:defRPr/>
            </a:pPr>
            <a:r>
              <a:rPr lang="en-US" dirty="0" smtClean="0"/>
              <a:t>Click the desired user shown below:</a:t>
            </a:r>
          </a:p>
          <a:p>
            <a:pPr marL="228600" lvl="1" indent="0">
              <a:spcBef>
                <a:spcPts val="0"/>
              </a:spcBef>
              <a:buNone/>
              <a:defRPr/>
            </a:pPr>
            <a:endParaRPr lang="en-US" dirty="0"/>
          </a:p>
          <a:p>
            <a:pPr>
              <a:spcBef>
                <a:spcPts val="0"/>
              </a:spcBef>
              <a:defRPr/>
            </a:pPr>
            <a:endParaRPr lang="en-US" dirty="0"/>
          </a:p>
          <a:p>
            <a:pPr marL="0" indent="0">
              <a:spcBef>
                <a:spcPts val="0"/>
              </a:spcBef>
              <a:buNone/>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3" name="Picture 2"/>
          <p:cNvPicPr>
            <a:picLocks noChangeAspect="1"/>
          </p:cNvPicPr>
          <p:nvPr/>
        </p:nvPicPr>
        <p:blipFill>
          <a:blip r:embed="rId3"/>
          <a:stretch>
            <a:fillRect/>
          </a:stretch>
        </p:blipFill>
        <p:spPr>
          <a:xfrm>
            <a:off x="-133165" y="1735153"/>
            <a:ext cx="9367583" cy="4266152"/>
          </a:xfrm>
          <a:prstGeom prst="rect">
            <a:avLst/>
          </a:prstGeom>
        </p:spPr>
      </p:pic>
    </p:spTree>
    <p:extLst>
      <p:ext uri="{BB962C8B-B14F-4D97-AF65-F5344CB8AC3E}">
        <p14:creationId xmlns:p14="http://schemas.microsoft.com/office/powerpoint/2010/main" val="1112231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1828800" y="152400"/>
            <a:ext cx="7086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ea typeface="ＭＳ Ｐゴシック" panose="020B0600070205080204" pitchFamily="34" charset="-128"/>
              </a:rPr>
              <a:t>Manage User Permissions</a:t>
            </a:r>
            <a:endParaRPr lang="en-US" altLang="en-US" dirty="0">
              <a:ea typeface="ＭＳ Ｐゴシック" panose="020B0600070205080204" pitchFamily="34" charset="-128"/>
            </a:endParaRPr>
          </a:p>
        </p:txBody>
      </p:sp>
      <p:sp>
        <p:nvSpPr>
          <p:cNvPr id="30" name="Content Placeholder 29"/>
          <p:cNvSpPr>
            <a:spLocks noGrp="1"/>
          </p:cNvSpPr>
          <p:nvPr>
            <p:ph sz="half" idx="10"/>
          </p:nvPr>
        </p:nvSpPr>
        <p:spPr>
          <a:xfrm>
            <a:off x="346075" y="1301577"/>
            <a:ext cx="8416925" cy="5099223"/>
          </a:xfrm>
        </p:spPr>
        <p:txBody>
          <a:bodyPr>
            <a:normAutofit/>
          </a:bodyPr>
          <a:lstStyle/>
          <a:p>
            <a:pPr>
              <a:spcBef>
                <a:spcPts val="0"/>
              </a:spcBef>
              <a:defRPr/>
            </a:pPr>
            <a:r>
              <a:rPr lang="en-US" dirty="0" smtClean="0"/>
              <a:t>This screen shows you all permissions this user has, click Edit to change:</a:t>
            </a:r>
          </a:p>
          <a:p>
            <a:pPr marL="228600" lvl="1" indent="0">
              <a:spcBef>
                <a:spcPts val="0"/>
              </a:spcBef>
              <a:buNone/>
              <a:defRPr/>
            </a:pPr>
            <a:endParaRPr lang="en-US" dirty="0"/>
          </a:p>
          <a:p>
            <a:pPr>
              <a:spcBef>
                <a:spcPts val="0"/>
              </a:spcBef>
              <a:defRPr/>
            </a:pPr>
            <a:endParaRPr lang="en-US" dirty="0"/>
          </a:p>
          <a:p>
            <a:pPr marL="0" indent="0">
              <a:spcBef>
                <a:spcPts val="0"/>
              </a:spcBef>
              <a:buNone/>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115330" y="2133600"/>
            <a:ext cx="8517924" cy="4084561"/>
          </a:xfrm>
          <a:prstGeom prst="rect">
            <a:avLst/>
          </a:prstGeom>
        </p:spPr>
      </p:pic>
    </p:spTree>
    <p:extLst>
      <p:ext uri="{BB962C8B-B14F-4D97-AF65-F5344CB8AC3E}">
        <p14:creationId xmlns:p14="http://schemas.microsoft.com/office/powerpoint/2010/main" val="2526992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1795848" y="168876"/>
            <a:ext cx="7142205"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ea typeface="ＭＳ Ｐゴシック" panose="020B0600070205080204" pitchFamily="34" charset="-128"/>
              </a:rPr>
              <a:t>Manage User Permissions continued</a:t>
            </a:r>
            <a:endParaRPr lang="en-US" altLang="en-US" dirty="0">
              <a:ea typeface="ＭＳ Ｐゴシック" panose="020B0600070205080204" pitchFamily="34" charset="-128"/>
            </a:endParaRPr>
          </a:p>
        </p:txBody>
      </p:sp>
      <p:sp>
        <p:nvSpPr>
          <p:cNvPr id="30" name="Content Placeholder 29"/>
          <p:cNvSpPr>
            <a:spLocks noGrp="1"/>
          </p:cNvSpPr>
          <p:nvPr>
            <p:ph sz="half" idx="10"/>
          </p:nvPr>
        </p:nvSpPr>
        <p:spPr>
          <a:xfrm>
            <a:off x="346075" y="1301577"/>
            <a:ext cx="8416925" cy="5099223"/>
          </a:xfrm>
        </p:spPr>
        <p:txBody>
          <a:bodyPr>
            <a:normAutofit/>
          </a:bodyPr>
          <a:lstStyle/>
          <a:p>
            <a:pPr>
              <a:spcBef>
                <a:spcPts val="0"/>
              </a:spcBef>
              <a:defRPr/>
            </a:pPr>
            <a:r>
              <a:rPr lang="en-US" dirty="0" smtClean="0"/>
              <a:t>Click the box next the permission you wish to add or remove then click Submit to finish:</a:t>
            </a:r>
          </a:p>
          <a:p>
            <a:pPr marL="228600" lvl="1" indent="0">
              <a:spcBef>
                <a:spcPts val="0"/>
              </a:spcBef>
              <a:buNone/>
              <a:defRPr/>
            </a:pPr>
            <a:endParaRPr lang="en-US" dirty="0"/>
          </a:p>
          <a:p>
            <a:pPr>
              <a:spcBef>
                <a:spcPts val="0"/>
              </a:spcBef>
              <a:defRPr/>
            </a:pPr>
            <a:endParaRPr lang="en-US" dirty="0"/>
          </a:p>
          <a:p>
            <a:pPr marL="0" indent="0">
              <a:spcBef>
                <a:spcPts val="0"/>
              </a:spcBef>
              <a:buNone/>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a:spcBef>
                <a:spcPts val="0"/>
              </a:spcBef>
              <a:defRPr/>
            </a:pPr>
            <a:endParaRPr lang="en-US" dirty="0"/>
          </a:p>
          <a:p>
            <a:pPr marL="0" indent="0">
              <a:spcBef>
                <a:spcPts val="0"/>
              </a:spcBef>
              <a:buNone/>
              <a:defRPr/>
            </a:pPr>
            <a:endParaRPr lang="en-US" dirty="0"/>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3" name="Picture 2"/>
          <p:cNvPicPr>
            <a:picLocks noChangeAspect="1"/>
          </p:cNvPicPr>
          <p:nvPr/>
        </p:nvPicPr>
        <p:blipFill>
          <a:blip r:embed="rId3"/>
          <a:stretch>
            <a:fillRect/>
          </a:stretch>
        </p:blipFill>
        <p:spPr>
          <a:xfrm>
            <a:off x="1022836" y="2073570"/>
            <a:ext cx="4610500" cy="4671465"/>
          </a:xfrm>
          <a:prstGeom prst="rect">
            <a:avLst/>
          </a:prstGeom>
        </p:spPr>
      </p:pic>
    </p:spTree>
    <p:extLst>
      <p:ext uri="{BB962C8B-B14F-4D97-AF65-F5344CB8AC3E}">
        <p14:creationId xmlns:p14="http://schemas.microsoft.com/office/powerpoint/2010/main" val="2173377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a:xfrm>
            <a:off x="0" y="1325562"/>
            <a:ext cx="9144000" cy="4846638"/>
          </a:xfrm>
        </p:spPr>
        <p:txBody>
          <a:bodyPr/>
          <a:lstStyle/>
          <a:p>
            <a:pPr lvl="0">
              <a:buSzPct val="100000"/>
              <a:defRPr/>
            </a:pPr>
            <a:r>
              <a:rPr lang="en-US" sz="2000" b="1" dirty="0" smtClean="0">
                <a:solidFill>
                  <a:srgbClr val="000000"/>
                </a:solidFill>
              </a:rPr>
              <a:t>Training Environment </a:t>
            </a:r>
            <a:r>
              <a:rPr lang="en-US" sz="2000" b="1" dirty="0">
                <a:solidFill>
                  <a:srgbClr val="000000"/>
                </a:solidFill>
              </a:rPr>
              <a:t>Access </a:t>
            </a:r>
          </a:p>
          <a:p>
            <a:pPr lvl="1">
              <a:defRPr/>
            </a:pPr>
            <a:r>
              <a:rPr lang="en-US" sz="1800" b="1" dirty="0" smtClean="0">
                <a:solidFill>
                  <a:srgbClr val="000000"/>
                </a:solidFill>
              </a:rPr>
              <a:t>Align Training URLs:</a:t>
            </a:r>
            <a:endParaRPr lang="en-US" sz="1800" dirty="0"/>
          </a:p>
          <a:p>
            <a:pPr lvl="2">
              <a:defRPr/>
            </a:pPr>
            <a:r>
              <a:rPr lang="en-US" sz="1600" dirty="0">
                <a:solidFill>
                  <a:srgbClr val="000000"/>
                </a:solidFill>
                <a:hlinkClick r:id="rId2"/>
              </a:rPr>
              <a:t>https://nerc-trn.bwise.net/bwise</a:t>
            </a:r>
            <a:r>
              <a:rPr lang="en-US" sz="1600" dirty="0">
                <a:solidFill>
                  <a:srgbClr val="000000"/>
                </a:solidFill>
              </a:rPr>
              <a:t> this </a:t>
            </a:r>
            <a:r>
              <a:rPr lang="en-US" sz="1600" dirty="0" err="1">
                <a:solidFill>
                  <a:srgbClr val="000000"/>
                </a:solidFill>
              </a:rPr>
              <a:t>url</a:t>
            </a:r>
            <a:r>
              <a:rPr lang="en-US" sz="1600" dirty="0">
                <a:solidFill>
                  <a:srgbClr val="000000"/>
                </a:solidFill>
              </a:rPr>
              <a:t> will take you through SSO and you will login with your </a:t>
            </a:r>
            <a:r>
              <a:rPr lang="en-US" sz="1600" dirty="0" smtClean="0">
                <a:solidFill>
                  <a:srgbClr val="000000"/>
                </a:solidFill>
              </a:rPr>
              <a:t>ERO Portal </a:t>
            </a:r>
            <a:r>
              <a:rPr lang="en-US" sz="1600" dirty="0">
                <a:solidFill>
                  <a:srgbClr val="000000"/>
                </a:solidFill>
              </a:rPr>
              <a:t>credentials. </a:t>
            </a:r>
          </a:p>
          <a:p>
            <a:pPr lvl="2">
              <a:defRPr/>
            </a:pPr>
            <a:r>
              <a:rPr lang="en-US" sz="1600" u="sng" dirty="0">
                <a:hlinkClick r:id="rId3"/>
              </a:rPr>
              <a:t>https://nerc-trn.bwise.net/bwise/login</a:t>
            </a:r>
            <a:r>
              <a:rPr lang="en-US" sz="1600" dirty="0"/>
              <a:t> this will </a:t>
            </a:r>
            <a:r>
              <a:rPr lang="en-US" sz="1600" dirty="0" smtClean="0"/>
              <a:t>take you </a:t>
            </a:r>
            <a:r>
              <a:rPr lang="en-US" sz="1600" dirty="0"/>
              <a:t>to the Align login where you can use the </a:t>
            </a:r>
            <a:r>
              <a:rPr lang="en-US" sz="1600" dirty="0" smtClean="0"/>
              <a:t>Test ID’s </a:t>
            </a:r>
            <a:r>
              <a:rPr lang="en-US" sz="1600" dirty="0"/>
              <a:t>that were created by Functional </a:t>
            </a:r>
            <a:r>
              <a:rPr lang="en-US" sz="1600" dirty="0" smtClean="0"/>
              <a:t>Administrator.</a:t>
            </a:r>
            <a:endParaRPr lang="en-US" sz="1400" dirty="0">
              <a:solidFill>
                <a:srgbClr val="000000"/>
              </a:solidFill>
            </a:endParaRPr>
          </a:p>
          <a:p>
            <a:pPr lvl="2">
              <a:defRPr/>
            </a:pPr>
            <a:r>
              <a:rPr lang="en-US" b="1" dirty="0" smtClean="0">
                <a:solidFill>
                  <a:srgbClr val="000000"/>
                </a:solidFill>
              </a:rPr>
              <a:t>Example Test IDs: </a:t>
            </a:r>
          </a:p>
          <a:p>
            <a:pPr lvl="2">
              <a:defRPr/>
            </a:pPr>
            <a:r>
              <a:rPr lang="en-US" sz="1600" dirty="0" smtClean="0">
                <a:solidFill>
                  <a:srgbClr val="000000"/>
                </a:solidFill>
              </a:rPr>
              <a:t>NCR99999 Editor 1</a:t>
            </a:r>
          </a:p>
          <a:p>
            <a:pPr lvl="2">
              <a:defRPr/>
            </a:pPr>
            <a:r>
              <a:rPr lang="en-US" sz="1600" dirty="0" smtClean="0">
                <a:solidFill>
                  <a:srgbClr val="000000"/>
                </a:solidFill>
              </a:rPr>
              <a:t>WECC Editor 2</a:t>
            </a:r>
            <a:endParaRPr lang="en-US" sz="1600" dirty="0">
              <a:solidFill>
                <a:srgbClr val="000000"/>
              </a:solidFill>
            </a:endParaRPr>
          </a:p>
          <a:p>
            <a:pPr lvl="2">
              <a:defRPr/>
            </a:pPr>
            <a:r>
              <a:rPr lang="en-US" sz="1600" dirty="0" smtClean="0">
                <a:solidFill>
                  <a:srgbClr val="000000"/>
                </a:solidFill>
              </a:rPr>
              <a:t>ERO Editor 1</a:t>
            </a:r>
          </a:p>
          <a:p>
            <a:pPr lvl="2">
              <a:defRPr/>
            </a:pPr>
            <a:endParaRPr lang="en-US" sz="1600" dirty="0">
              <a:solidFill>
                <a:srgbClr val="000000"/>
              </a:solidFill>
            </a:endParaRPr>
          </a:p>
          <a:p>
            <a:pPr marL="457200" lvl="2" indent="0">
              <a:buNone/>
              <a:defRPr/>
            </a:pPr>
            <a:endParaRPr lang="en-US" sz="1600" dirty="0">
              <a:solidFill>
                <a:srgbClr val="000000"/>
              </a:solidFill>
            </a:endParaRPr>
          </a:p>
          <a:p>
            <a:pPr marL="457200" lvl="2" indent="0">
              <a:buNone/>
              <a:defRPr/>
            </a:pPr>
            <a:endParaRPr lang="en-US" dirty="0">
              <a:solidFill>
                <a:srgbClr val="000000"/>
              </a:solidFill>
            </a:endParaRPr>
          </a:p>
          <a:p>
            <a:pPr lvl="1">
              <a:defRPr/>
            </a:pPr>
            <a:endParaRPr lang="en-US" dirty="0">
              <a:solidFill>
                <a:srgbClr val="000000"/>
              </a:solidFill>
            </a:endParaRPr>
          </a:p>
          <a:p>
            <a:endParaRPr lang="en-US" dirty="0"/>
          </a:p>
        </p:txBody>
      </p:sp>
      <p:sp>
        <p:nvSpPr>
          <p:cNvPr id="4" name="Title 3"/>
          <p:cNvSpPr>
            <a:spLocks noGrp="1"/>
          </p:cNvSpPr>
          <p:nvPr>
            <p:ph type="title"/>
          </p:nvPr>
        </p:nvSpPr>
        <p:spPr/>
        <p:txBody>
          <a:bodyPr/>
          <a:lstStyle/>
          <a:p>
            <a:r>
              <a:rPr lang="en-US" dirty="0" smtClean="0"/>
              <a:t>Align Training Environment Access  </a:t>
            </a:r>
            <a:endParaRPr lang="en-US" dirty="0"/>
          </a:p>
        </p:txBody>
      </p:sp>
    </p:spTree>
    <p:extLst>
      <p:ext uri="{BB962C8B-B14F-4D97-AF65-F5344CB8AC3E}">
        <p14:creationId xmlns:p14="http://schemas.microsoft.com/office/powerpoint/2010/main" val="4227715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solidFill>
                  <a:schemeClr val="accent1"/>
                </a:solidFill>
              </a:rPr>
              <a:t>Registered Entity SEL Access</a:t>
            </a:r>
            <a:endParaRPr lang="en-US" dirty="0">
              <a:solidFill>
                <a:schemeClr val="accent1"/>
              </a:solidFill>
            </a:endParaRPr>
          </a:p>
        </p:txBody>
      </p:sp>
    </p:spTree>
    <p:extLst>
      <p:ext uri="{BB962C8B-B14F-4D97-AF65-F5344CB8AC3E}">
        <p14:creationId xmlns:p14="http://schemas.microsoft.com/office/powerpoint/2010/main" val="299048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Complete Registration</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3" name="Picture 2"/>
          <p:cNvPicPr>
            <a:picLocks noChangeAspect="1"/>
          </p:cNvPicPr>
          <p:nvPr/>
        </p:nvPicPr>
        <p:blipFill>
          <a:blip r:embed="rId3"/>
          <a:stretch>
            <a:fillRect/>
          </a:stretch>
        </p:blipFill>
        <p:spPr>
          <a:xfrm>
            <a:off x="171962" y="2327813"/>
            <a:ext cx="8836056" cy="2812357"/>
          </a:xfrm>
          <a:prstGeom prst="rect">
            <a:avLst/>
          </a:prstGeom>
        </p:spPr>
      </p:pic>
    </p:spTree>
    <p:extLst>
      <p:ext uri="{BB962C8B-B14F-4D97-AF65-F5344CB8AC3E}">
        <p14:creationId xmlns:p14="http://schemas.microsoft.com/office/powerpoint/2010/main" val="9157811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t>Primary Compliance Contacts – Day 1</a:t>
            </a:r>
            <a:endParaRPr lang="en-US" dirty="0"/>
          </a:p>
        </p:txBody>
      </p:sp>
      <p:sp>
        <p:nvSpPr>
          <p:cNvPr id="3" name="Text Placeholder 2"/>
          <p:cNvSpPr>
            <a:spLocks noGrp="1"/>
          </p:cNvSpPr>
          <p:nvPr>
            <p:ph type="body" sz="half" idx="2"/>
          </p:nvPr>
        </p:nvSpPr>
        <p:spPr/>
        <p:txBody>
          <a:bodyPr/>
          <a:lstStyle/>
          <a:p>
            <a:pPr marL="342900" indent="-342900">
              <a:buFont typeface="Arial" panose="020B0604020202020204" pitchFamily="34" charset="0"/>
              <a:buChar char="•"/>
            </a:pPr>
            <a:r>
              <a:rPr lang="en-US" dirty="0" smtClean="0"/>
              <a:t>PCCs will be automatically be assigned access when the system goes live.</a:t>
            </a:r>
          </a:p>
          <a:p>
            <a:pPr marL="342900" indent="-342900">
              <a:buFont typeface="Arial" panose="020B0604020202020204" pitchFamily="34" charset="0"/>
              <a:buChar char="•"/>
            </a:pPr>
            <a:r>
              <a:rPr lang="en-US" dirty="0" smtClean="0"/>
              <a:t>Changes following go-live (adding and removing access) will be handled by submitting a Helpdesk Ticket.</a:t>
            </a:r>
          </a:p>
          <a:p>
            <a:pPr marL="342900"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8228783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t>Align Submitters – Day 2</a:t>
            </a:r>
            <a:br>
              <a:rPr lang="en-US" dirty="0" smtClean="0"/>
            </a:br>
            <a:r>
              <a:rPr lang="en-US" dirty="0" smtClean="0"/>
              <a:t>(by mid-April)</a:t>
            </a:r>
            <a:endParaRPr lang="en-US" dirty="0"/>
          </a:p>
        </p:txBody>
      </p:sp>
      <p:sp>
        <p:nvSpPr>
          <p:cNvPr id="3" name="Text Placeholder 2"/>
          <p:cNvSpPr>
            <a:spLocks noGrp="1"/>
          </p:cNvSpPr>
          <p:nvPr>
            <p:ph type="body" sz="half" idx="2"/>
          </p:nvPr>
        </p:nvSpPr>
        <p:spPr/>
        <p:txBody>
          <a:bodyPr/>
          <a:lstStyle/>
          <a:p>
            <a:pPr marL="342900" indent="-342900">
              <a:buFont typeface="Arial" panose="020B0604020202020204" pitchFamily="34" charset="0"/>
              <a:buChar char="•"/>
            </a:pPr>
            <a:r>
              <a:rPr lang="en-US" dirty="0" smtClean="0"/>
              <a:t>Registered Entity users that have permission to SUBMIT in Align will be given permission to UPLOAD to the SEL.  These permissions will be automatically assigned and removed with Align access. </a:t>
            </a:r>
          </a:p>
          <a:p>
            <a:pPr marL="342900" indent="-342900">
              <a:buFont typeface="Arial" panose="020B0604020202020204" pitchFamily="34" charset="0"/>
              <a:buChar char="•"/>
            </a:pPr>
            <a:r>
              <a:rPr lang="en-US" dirty="0" smtClean="0"/>
              <a:t>Other changes (adding </a:t>
            </a:r>
            <a:r>
              <a:rPr lang="en-US" dirty="0"/>
              <a:t>and removing </a:t>
            </a:r>
            <a:r>
              <a:rPr lang="en-US" dirty="0" smtClean="0"/>
              <a:t>access for non-Align users) </a:t>
            </a:r>
            <a:r>
              <a:rPr lang="en-US" dirty="0"/>
              <a:t>will be handled by submitting a Helpdesk Ticket.</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9727468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DC4A-7EBA-4A18-B27C-6FC84BBB7C62}"/>
              </a:ext>
            </a:extLst>
          </p:cNvPr>
          <p:cNvSpPr>
            <a:spLocks noGrp="1"/>
          </p:cNvSpPr>
          <p:nvPr>
            <p:ph type="title"/>
          </p:nvPr>
        </p:nvSpPr>
        <p:spPr/>
        <p:txBody>
          <a:bodyPr/>
          <a:lstStyle/>
          <a:p>
            <a:r>
              <a:rPr lang="en-US" dirty="0" smtClean="0"/>
              <a:t>ERO Portal Users – Day 3</a:t>
            </a:r>
            <a:br>
              <a:rPr lang="en-US" dirty="0" smtClean="0"/>
            </a:br>
            <a:r>
              <a:rPr lang="en-US" dirty="0" smtClean="0"/>
              <a:t>(TBD)</a:t>
            </a:r>
            <a:endParaRPr lang="en-US" dirty="0"/>
          </a:p>
        </p:txBody>
      </p:sp>
      <p:sp>
        <p:nvSpPr>
          <p:cNvPr id="3" name="Text Placeholder 2"/>
          <p:cNvSpPr>
            <a:spLocks noGrp="1"/>
          </p:cNvSpPr>
          <p:nvPr>
            <p:ph type="body" sz="half" idx="2"/>
          </p:nvPr>
        </p:nvSpPr>
        <p:spPr/>
        <p:txBody>
          <a:bodyPr/>
          <a:lstStyle/>
          <a:p>
            <a:pPr marL="342900" indent="-342900">
              <a:buFont typeface="Arial" panose="020B0604020202020204" pitchFamily="34" charset="0"/>
              <a:buChar char="•"/>
            </a:pPr>
            <a:r>
              <a:rPr lang="en-US" dirty="0" smtClean="0"/>
              <a:t>Registered Entity admins will approve SEL access requests similar to how other ERO Enterprise Applications (CORES, GADS Wind) are approved. Any ERO Portal User will be able to request access, subject to approval by their Entity Admin.</a:t>
            </a:r>
          </a:p>
          <a:p>
            <a:pPr marL="342900" indent="-3429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2694256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Additional SEL Submitters </a:t>
            </a:r>
            <a:br>
              <a:rPr lang="en-US" dirty="0" smtClean="0"/>
            </a:br>
            <a:r>
              <a:rPr lang="en-US" dirty="0" smtClean="0"/>
              <a:t>Day 1/Day 2</a:t>
            </a:r>
            <a:endParaRPr lang="en-US" dirty="0"/>
          </a:p>
        </p:txBody>
      </p:sp>
      <p:sp>
        <p:nvSpPr>
          <p:cNvPr id="3" name="Text Placeholder 2"/>
          <p:cNvSpPr>
            <a:spLocks noGrp="1"/>
          </p:cNvSpPr>
          <p:nvPr>
            <p:ph type="body" sz="half" idx="2"/>
          </p:nvPr>
        </p:nvSpPr>
        <p:spPr/>
        <p:txBody>
          <a:bodyPr/>
          <a:lstStyle/>
          <a:p>
            <a:r>
              <a:rPr lang="en-US" dirty="0" smtClean="0"/>
              <a:t>Request for additional users to upload via the SEL will be processed as support tickets.</a:t>
            </a:r>
          </a:p>
          <a:p>
            <a:endParaRPr lang="en-US" dirty="0"/>
          </a:p>
          <a:p>
            <a:r>
              <a:rPr lang="en-US" dirty="0" smtClean="0"/>
              <a:t>1.	</a:t>
            </a:r>
            <a:r>
              <a:rPr lang="en-US" b="1" dirty="0" smtClean="0"/>
              <a:t>Go </a:t>
            </a:r>
            <a:r>
              <a:rPr lang="en-US" b="1" dirty="0"/>
              <a:t>to the NERC </a:t>
            </a:r>
            <a:endParaRPr lang="en-US" b="1" dirty="0" smtClean="0"/>
          </a:p>
          <a:p>
            <a:r>
              <a:rPr lang="en-US" b="1" dirty="0" smtClean="0"/>
              <a:t>		  Support </a:t>
            </a:r>
            <a:r>
              <a:rPr lang="en-US" b="1" dirty="0"/>
              <a:t>Site</a:t>
            </a:r>
          </a:p>
          <a:p>
            <a:r>
              <a:rPr lang="en-US" dirty="0"/>
              <a:t> </a:t>
            </a:r>
          </a:p>
          <a:p>
            <a:r>
              <a:rPr lang="en-US" u="sng" dirty="0" smtClean="0">
                <a:hlinkClick r:id="rId2"/>
              </a:rPr>
              <a:t>https</a:t>
            </a:r>
            <a:r>
              <a:rPr lang="en-US" u="sng" dirty="0">
                <a:hlinkClick r:id="rId2"/>
              </a:rPr>
              <a:t>://support.nerc.net</a:t>
            </a:r>
            <a:r>
              <a:rPr lang="en-US" dirty="0"/>
              <a:t> </a:t>
            </a:r>
          </a:p>
          <a:p>
            <a:r>
              <a:rPr lang="en-US" dirty="0" smtClean="0"/>
              <a:t> </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247542" y="2714266"/>
            <a:ext cx="4314788" cy="2976319"/>
          </a:xfrm>
          <a:prstGeom prst="rect">
            <a:avLst/>
          </a:prstGeom>
          <a:ln>
            <a:solidFill>
              <a:schemeClr val="accent5"/>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62709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Additional SEL Submitters </a:t>
            </a:r>
            <a:br>
              <a:rPr lang="en-US" dirty="0" smtClean="0"/>
            </a:br>
            <a:r>
              <a:rPr lang="en-US" dirty="0" smtClean="0"/>
              <a:t>Day 1/Day 2</a:t>
            </a:r>
            <a:endParaRPr lang="en-US" dirty="0"/>
          </a:p>
        </p:txBody>
      </p:sp>
      <p:sp>
        <p:nvSpPr>
          <p:cNvPr id="3" name="Text Placeholder 2"/>
          <p:cNvSpPr>
            <a:spLocks noGrp="1"/>
          </p:cNvSpPr>
          <p:nvPr>
            <p:ph type="body" sz="half" idx="2"/>
          </p:nvPr>
        </p:nvSpPr>
        <p:spPr>
          <a:xfrm>
            <a:off x="351034" y="1361073"/>
            <a:ext cx="8416926" cy="4876800"/>
          </a:xfrm>
        </p:spPr>
        <p:txBody>
          <a:bodyPr/>
          <a:lstStyle/>
          <a:p>
            <a:r>
              <a:rPr lang="en-US" dirty="0" smtClean="0"/>
              <a:t>2.     </a:t>
            </a:r>
            <a:r>
              <a:rPr lang="en-US" b="1" dirty="0" smtClean="0"/>
              <a:t>Complete a  </a:t>
            </a:r>
          </a:p>
          <a:p>
            <a:r>
              <a:rPr lang="en-US" b="1" dirty="0" smtClean="0"/>
              <a:t>	  Helpdesk Ticket</a:t>
            </a:r>
            <a:endParaRPr lang="en-US" b="1" dirty="0"/>
          </a:p>
          <a:p>
            <a:r>
              <a:rPr lang="en-US" dirty="0"/>
              <a:t> </a:t>
            </a:r>
          </a:p>
          <a:p>
            <a:r>
              <a:rPr lang="en-US" dirty="0" smtClean="0"/>
              <a:t> </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433989" y="1490147"/>
            <a:ext cx="5567078" cy="4288257"/>
          </a:xfrm>
          <a:prstGeom prst="rect">
            <a:avLst/>
          </a:prstGeom>
          <a:noFill/>
          <a:ln>
            <a:solidFill>
              <a:schemeClr val="accent5"/>
            </a:solidFill>
          </a:ln>
          <a:effectLst>
            <a:outerShdw blurRad="50800" dist="38100" dir="2700000" algn="tl" rotWithShape="0">
              <a:prstClr val="black">
                <a:alpha val="40000"/>
              </a:prstClr>
            </a:outerShdw>
          </a:effectLst>
        </p:spPr>
      </p:pic>
      <p:sp>
        <p:nvSpPr>
          <p:cNvPr id="9" name="TextBox 8"/>
          <p:cNvSpPr txBox="1"/>
          <p:nvPr/>
        </p:nvSpPr>
        <p:spPr>
          <a:xfrm>
            <a:off x="257452" y="2546750"/>
            <a:ext cx="3082955" cy="3231654"/>
          </a:xfrm>
          <a:prstGeom prst="rect">
            <a:avLst/>
          </a:prstGeom>
          <a:noFill/>
        </p:spPr>
        <p:txBody>
          <a:bodyPr wrap="square" rtlCol="0">
            <a:spAutoFit/>
          </a:bodyPr>
          <a:lstStyle/>
          <a:p>
            <a:r>
              <a:rPr lang="en-US" sz="1200" b="1" dirty="0" smtClean="0"/>
              <a:t>Region</a:t>
            </a:r>
            <a:r>
              <a:rPr lang="en-US" sz="1200" dirty="0" smtClean="0"/>
              <a:t> </a:t>
            </a:r>
            <a:endParaRPr lang="en-US" sz="1200" dirty="0"/>
          </a:p>
          <a:p>
            <a:r>
              <a:rPr lang="en-US" sz="1200" dirty="0"/>
              <a:t>Your Region</a:t>
            </a:r>
          </a:p>
          <a:p>
            <a:r>
              <a:rPr lang="en-US" sz="1200" b="1" dirty="0"/>
              <a:t> </a:t>
            </a:r>
            <a:endParaRPr lang="en-US" sz="1200" dirty="0"/>
          </a:p>
          <a:p>
            <a:r>
              <a:rPr lang="en-US" sz="1200" b="1" dirty="0"/>
              <a:t>Service</a:t>
            </a:r>
            <a:r>
              <a:rPr lang="en-US" sz="1200" dirty="0"/>
              <a:t> </a:t>
            </a:r>
          </a:p>
          <a:p>
            <a:r>
              <a:rPr lang="en-US" sz="1200" dirty="0"/>
              <a:t>ERO Enterprise Applications</a:t>
            </a:r>
          </a:p>
          <a:p>
            <a:r>
              <a:rPr lang="en-US" sz="1200" b="1" dirty="0"/>
              <a:t> </a:t>
            </a:r>
            <a:endParaRPr lang="en-US" sz="1200" dirty="0"/>
          </a:p>
          <a:p>
            <a:r>
              <a:rPr lang="en-US" sz="1200" b="1" dirty="0"/>
              <a:t>Category</a:t>
            </a:r>
            <a:r>
              <a:rPr lang="en-US" sz="1200" dirty="0"/>
              <a:t> </a:t>
            </a:r>
          </a:p>
          <a:p>
            <a:r>
              <a:rPr lang="en-US" sz="1200" dirty="0"/>
              <a:t>Secure Evidence Locker</a:t>
            </a:r>
          </a:p>
          <a:p>
            <a:r>
              <a:rPr lang="en-US" sz="1200" dirty="0"/>
              <a:t> </a:t>
            </a:r>
          </a:p>
          <a:p>
            <a:r>
              <a:rPr lang="en-US" sz="1200" b="1" dirty="0"/>
              <a:t>Sub-Category </a:t>
            </a:r>
            <a:endParaRPr lang="en-US" sz="1200" dirty="0"/>
          </a:p>
          <a:p>
            <a:r>
              <a:rPr lang="en-US" sz="1200" dirty="0"/>
              <a:t>Registered Entity Account Access</a:t>
            </a:r>
          </a:p>
          <a:p>
            <a:r>
              <a:rPr lang="en-US" sz="1200" dirty="0"/>
              <a:t> </a:t>
            </a:r>
          </a:p>
          <a:p>
            <a:r>
              <a:rPr lang="en-US" sz="1200" b="1" dirty="0"/>
              <a:t>Description </a:t>
            </a:r>
            <a:endParaRPr lang="en-US" sz="1200" dirty="0"/>
          </a:p>
          <a:p>
            <a:r>
              <a:rPr lang="en-US" sz="1200" dirty="0"/>
              <a:t>Indicate the name and email address of the person for whom you are requesting access.</a:t>
            </a:r>
          </a:p>
          <a:p>
            <a:endParaRPr lang="en-US" sz="1200" dirty="0"/>
          </a:p>
        </p:txBody>
      </p:sp>
    </p:spTree>
    <p:extLst>
      <p:ext uri="{BB962C8B-B14F-4D97-AF65-F5344CB8AC3E}">
        <p14:creationId xmlns:p14="http://schemas.microsoft.com/office/powerpoint/2010/main" val="3250982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Additional SEL Submitters </a:t>
            </a:r>
            <a:br>
              <a:rPr lang="en-US" dirty="0" smtClean="0"/>
            </a:br>
            <a:r>
              <a:rPr lang="en-US" dirty="0" smtClean="0"/>
              <a:t>Day 1/Day 2</a:t>
            </a:r>
            <a:endParaRPr lang="en-US" dirty="0"/>
          </a:p>
        </p:txBody>
      </p:sp>
      <p:sp>
        <p:nvSpPr>
          <p:cNvPr id="3" name="Text Placeholder 2"/>
          <p:cNvSpPr>
            <a:spLocks noGrp="1"/>
          </p:cNvSpPr>
          <p:nvPr>
            <p:ph type="body" sz="half" idx="2"/>
          </p:nvPr>
        </p:nvSpPr>
        <p:spPr>
          <a:xfrm>
            <a:off x="351034" y="1361073"/>
            <a:ext cx="8416926" cy="4876800"/>
          </a:xfrm>
        </p:spPr>
        <p:txBody>
          <a:bodyPr/>
          <a:lstStyle/>
          <a:p>
            <a:r>
              <a:rPr lang="en-US" dirty="0" smtClean="0"/>
              <a:t>3.     </a:t>
            </a:r>
            <a:r>
              <a:rPr lang="en-US" b="1" dirty="0" smtClean="0"/>
              <a:t>Submit to your Region</a:t>
            </a:r>
          </a:p>
          <a:p>
            <a:endParaRPr lang="en-US" b="1" dirty="0" smtClean="0"/>
          </a:p>
          <a:p>
            <a:pPr marL="0" indent="0"/>
            <a:r>
              <a:rPr lang="en-US" dirty="0"/>
              <a:t>Your region will </a:t>
            </a:r>
            <a:r>
              <a:rPr lang="en-US" dirty="0" smtClean="0"/>
              <a:t>receive </a:t>
            </a:r>
            <a:r>
              <a:rPr lang="en-US" dirty="0"/>
              <a:t>and verify the request. </a:t>
            </a:r>
            <a:r>
              <a:rPr lang="en-US" dirty="0" smtClean="0"/>
              <a:t>Upon verification, </a:t>
            </a:r>
            <a:r>
              <a:rPr lang="en-US" dirty="0"/>
              <a:t>the Region will send the ticket to NERC for processing.  Once received by NERC, access requests should be processed within 2 business days. </a:t>
            </a:r>
            <a:r>
              <a:rPr lang="en-US" b="1" dirty="0" smtClean="0"/>
              <a:t> </a:t>
            </a:r>
            <a:endParaRPr lang="en-US" b="1" dirty="0"/>
          </a:p>
          <a:p>
            <a:r>
              <a:rPr lang="en-US" dirty="0"/>
              <a:t> </a:t>
            </a:r>
          </a:p>
          <a:p>
            <a:r>
              <a:rPr lang="en-US" dirty="0" smtClean="0"/>
              <a:t> </a:t>
            </a:r>
            <a:endParaRPr lang="en-US" dirty="0"/>
          </a:p>
        </p:txBody>
      </p:sp>
    </p:spTree>
    <p:extLst>
      <p:ext uri="{BB962C8B-B14F-4D97-AF65-F5344CB8AC3E}">
        <p14:creationId xmlns:p14="http://schemas.microsoft.com/office/powerpoint/2010/main" val="1032824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SEL Submitters</a:t>
            </a:r>
            <a:endParaRPr lang="en-US" dirty="0"/>
          </a:p>
        </p:txBody>
      </p:sp>
      <p:sp>
        <p:nvSpPr>
          <p:cNvPr id="3" name="Text Placeholder 2"/>
          <p:cNvSpPr>
            <a:spLocks noGrp="1"/>
          </p:cNvSpPr>
          <p:nvPr>
            <p:ph type="body" sz="half" idx="2"/>
          </p:nvPr>
        </p:nvSpPr>
        <p:spPr/>
        <p:txBody>
          <a:bodyPr/>
          <a:lstStyle/>
          <a:p>
            <a:r>
              <a:rPr lang="en-US" dirty="0" smtClean="0"/>
              <a:t>Day1 – Removal of SEL Submitter privileges will be manually addressed by submitting a Helpdesk ticket</a:t>
            </a:r>
          </a:p>
          <a:p>
            <a:r>
              <a:rPr lang="en-US" dirty="0" smtClean="0"/>
              <a:t>Day 2 – For Align users, removal from the Align Submitters group will automatically remove users from the SEL Submitters group. For non-Align users, removal </a:t>
            </a:r>
            <a:r>
              <a:rPr lang="en-US" dirty="0"/>
              <a:t>of SEL Submitter privileges will </a:t>
            </a:r>
            <a:r>
              <a:rPr lang="en-US" dirty="0" smtClean="0"/>
              <a:t>be manually addressed by submitting </a:t>
            </a:r>
            <a:r>
              <a:rPr lang="en-US" dirty="0"/>
              <a:t>a Helpdesk </a:t>
            </a:r>
            <a:r>
              <a:rPr lang="en-US" dirty="0" smtClean="0"/>
              <a:t>ticket.</a:t>
            </a:r>
          </a:p>
          <a:p>
            <a:r>
              <a:rPr lang="en-US" dirty="0" smtClean="0"/>
              <a:t>Day 3 – The ability to upload to the SEL will be managed within the ERO Portal.  Adding and removing access will be managed by the registered entity.</a:t>
            </a:r>
            <a:endParaRPr lang="en-US" dirty="0"/>
          </a:p>
          <a:p>
            <a:r>
              <a:rPr lang="en-US" dirty="0" smtClean="0"/>
              <a:t>  </a:t>
            </a:r>
            <a:endParaRPr lang="en-US" dirty="0"/>
          </a:p>
        </p:txBody>
      </p:sp>
    </p:spTree>
    <p:extLst>
      <p:ext uri="{BB962C8B-B14F-4D97-AF65-F5344CB8AC3E}">
        <p14:creationId xmlns:p14="http://schemas.microsoft.com/office/powerpoint/2010/main" val="3708869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17411" name="Rectangle 4"/>
          <p:cNvSpPr>
            <a:spLocks noChangeArrowheads="1"/>
          </p:cNvSpPr>
          <p:nvPr/>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1" u="none" strike="noStrike" kern="1200" cap="none" spc="0" normalizeH="0" baseline="-25000" noProof="0">
              <a:ln>
                <a:noFill/>
              </a:ln>
              <a:solidFill>
                <a:srgbClr val="000000"/>
              </a:solidFill>
              <a:effectLst/>
              <a:uLnTx/>
              <a:uFillTx/>
              <a:latin typeface="Arial" charset="0"/>
              <a:ea typeface="ＭＳ Ｐゴシック" pitchFamily="84" charset="-128"/>
              <a:cs typeface="+mn-cs"/>
            </a:endParaRPr>
          </a:p>
        </p:txBody>
      </p:sp>
      <p:sp>
        <p:nvSpPr>
          <p:cNvPr id="17413" name="Text Box 5"/>
          <p:cNvSpPr txBox="1">
            <a:spLocks noChangeArrowheads="1"/>
          </p:cNvSpPr>
          <p:nvPr/>
        </p:nvSpPr>
        <p:spPr bwMode="auto">
          <a:xfrm>
            <a:off x="-1295400" y="3187700"/>
            <a:ext cx="8705850" cy="64135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600" b="1" i="0" u="none" strike="noStrike" kern="1200" cap="none" spc="0" normalizeH="0" baseline="0" noProof="0" dirty="0">
                <a:ln>
                  <a:solidFill>
                    <a:srgbClr val="808080">
                      <a:alpha val="52000"/>
                    </a:srgbClr>
                  </a:solidFill>
                </a:ln>
                <a:solidFill>
                  <a:srgbClr val="000000"/>
                </a:solidFill>
                <a:effectLst/>
                <a:uLnTx/>
                <a:uFillTx/>
                <a:latin typeface="Tahoma" pitchFamily="34" charset="0"/>
                <a:ea typeface="ＭＳ Ｐゴシック"/>
                <a:cs typeface="+mn-cs"/>
              </a:rPr>
              <a:t>Questions and Answers</a:t>
            </a:r>
            <a:endParaRPr kumimoji="0" lang="en-US" sz="1400" b="1" i="0" u="none" strike="noStrike" kern="1200" cap="none" spc="0" normalizeH="0" baseline="0" noProof="0" dirty="0">
              <a:ln>
                <a:solidFill>
                  <a:srgbClr val="808080">
                    <a:alpha val="52000"/>
                  </a:srgbClr>
                </a:solidFill>
              </a:ln>
              <a:solidFill>
                <a:srgbClr val="000000"/>
              </a:solidFill>
              <a:effectLst/>
              <a:uLnTx/>
              <a:uFillTx/>
              <a:latin typeface="Verdana" pitchFamily="34" charset="0"/>
              <a:ea typeface="ＭＳ Ｐゴシック"/>
              <a:cs typeface="+mn-cs"/>
            </a:endParaRPr>
          </a:p>
        </p:txBody>
      </p:sp>
    </p:spTree>
    <p:extLst>
      <p:ext uri="{BB962C8B-B14F-4D97-AF65-F5344CB8AC3E}">
        <p14:creationId xmlns:p14="http://schemas.microsoft.com/office/powerpoint/2010/main" val="12739335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Confirm Email Address</a:t>
            </a:r>
          </a:p>
        </p:txBody>
      </p:sp>
      <p:pic>
        <p:nvPicPr>
          <p:cNvPr id="2" name="Picture 1"/>
          <p:cNvPicPr>
            <a:picLocks noChangeAspect="1"/>
          </p:cNvPicPr>
          <p:nvPr/>
        </p:nvPicPr>
        <p:blipFill rotWithShape="1">
          <a:blip r:embed="rId3"/>
          <a:srcRect t="1" b="26660"/>
          <a:stretch/>
        </p:blipFill>
        <p:spPr>
          <a:xfrm>
            <a:off x="346229" y="1260628"/>
            <a:ext cx="8327253" cy="5046985"/>
          </a:xfrm>
          <a:prstGeom prst="rect">
            <a:avLst/>
          </a:prstGeom>
        </p:spPr>
      </p:pic>
    </p:spTree>
    <p:extLst>
      <p:ext uri="{BB962C8B-B14F-4D97-AF65-F5344CB8AC3E}">
        <p14:creationId xmlns:p14="http://schemas.microsoft.com/office/powerpoint/2010/main" val="104192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Confirm Email Address</a:t>
            </a:r>
          </a:p>
        </p:txBody>
      </p:sp>
      <p:pic>
        <p:nvPicPr>
          <p:cNvPr id="2" name="Picture 1"/>
          <p:cNvPicPr>
            <a:picLocks noChangeAspect="1"/>
          </p:cNvPicPr>
          <p:nvPr/>
        </p:nvPicPr>
        <p:blipFill rotWithShape="1">
          <a:blip r:embed="rId3"/>
          <a:srcRect t="74036" b="1516"/>
          <a:stretch/>
        </p:blipFill>
        <p:spPr>
          <a:xfrm>
            <a:off x="249837" y="2350807"/>
            <a:ext cx="8665563" cy="1750676"/>
          </a:xfrm>
          <a:prstGeom prst="rect">
            <a:avLst/>
          </a:prstGeom>
        </p:spPr>
      </p:pic>
      <p:sp>
        <p:nvSpPr>
          <p:cNvPr id="4" name="Isosceles Triangle 3"/>
          <p:cNvSpPr/>
          <p:nvPr/>
        </p:nvSpPr>
        <p:spPr bwMode="auto">
          <a:xfrm rot="10800000">
            <a:off x="7288564" y="918261"/>
            <a:ext cx="878891" cy="324612"/>
          </a:xfrm>
          <a:prstGeom prst="triangl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306159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8"/>
          <p:cNvSpPr>
            <a:spLocks noGrp="1"/>
          </p:cNvSpPr>
          <p:nvPr>
            <p:ph type="title"/>
          </p:nvPr>
        </p:nvSpPr>
        <p:spPr bwMode="auto">
          <a:xfrm>
            <a:off x="2895600" y="152400"/>
            <a:ext cx="60198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dirty="0"/>
              <a:t>Setting up an ERO Portal Account</a:t>
            </a:r>
            <a:br>
              <a:rPr lang="en-US" dirty="0"/>
            </a:br>
            <a:r>
              <a:rPr lang="en-US" altLang="en-US" dirty="0">
                <a:ea typeface="ＭＳ Ｐゴシック" panose="020B0600070205080204" pitchFamily="34" charset="-128"/>
              </a:rPr>
              <a:t>Re-directed to Login</a:t>
            </a:r>
          </a:p>
        </p:txBody>
      </p:sp>
      <p:sp>
        <p:nvSpPr>
          <p:cNvPr id="30" name="Content Placeholder 29"/>
          <p:cNvSpPr>
            <a:spLocks noGrp="1"/>
          </p:cNvSpPr>
          <p:nvPr>
            <p:ph sz="half" idx="10"/>
          </p:nvPr>
        </p:nvSpPr>
        <p:spPr>
          <a:xfrm>
            <a:off x="346075" y="1066801"/>
            <a:ext cx="8416925" cy="5334000"/>
          </a:xfrm>
        </p:spPr>
        <p:txBody>
          <a:bodyPr>
            <a:normAutofit/>
          </a:bodyPr>
          <a:lstStyle/>
          <a:p>
            <a:pPr marL="228600" lvl="1" indent="0">
              <a:spcBef>
                <a:spcPts val="0"/>
              </a:spcBef>
              <a:buNone/>
              <a:defRPr/>
            </a:pPr>
            <a:endParaRPr lang="en-US" dirty="0">
              <a:solidFill>
                <a:schemeClr val="tx1"/>
              </a:solidFill>
            </a:endParaRPr>
          </a:p>
          <a:p>
            <a:pPr marL="228600" lvl="1" indent="0">
              <a:spcBef>
                <a:spcPts val="0"/>
              </a:spcBef>
              <a:buNone/>
              <a:defRPr/>
            </a:pPr>
            <a:endParaRPr lang="en-US" dirty="0">
              <a:solidFill>
                <a:schemeClr val="tx1"/>
              </a:solidFill>
            </a:endParaRPr>
          </a:p>
          <a:p>
            <a:pPr marL="228600" lvl="1" indent="0">
              <a:spcBef>
                <a:spcPts val="0"/>
              </a:spcBef>
              <a:buNone/>
              <a:defRPr/>
            </a:pPr>
            <a:endParaRPr lang="en-US" dirty="0"/>
          </a:p>
          <a:p>
            <a:pPr>
              <a:spcBef>
                <a:spcPts val="0"/>
              </a:spcBef>
              <a:defRPr/>
            </a:pPr>
            <a:endParaRPr lang="en-US" dirty="0"/>
          </a:p>
          <a:p>
            <a:pPr eaLnBrk="1" hangingPunct="1">
              <a:buFontTx/>
              <a:buNone/>
              <a:defRPr/>
            </a:pPr>
            <a:endParaRPr lang="en-US" dirty="0">
              <a:cs typeface="+mn-cs"/>
            </a:endParaRPr>
          </a:p>
          <a:p>
            <a:pPr eaLnBrk="1" hangingPunct="1">
              <a:buFontTx/>
              <a:buNone/>
              <a:defRPr/>
            </a:pPr>
            <a:endParaRPr lang="en-US" dirty="0">
              <a:cs typeface="+mn-cs"/>
            </a:endParaRPr>
          </a:p>
          <a:p>
            <a:pPr lvl="2" eaLnBrk="1" hangingPunct="1">
              <a:defRPr/>
            </a:pPr>
            <a:endParaRPr lang="en-US" dirty="0"/>
          </a:p>
        </p:txBody>
      </p:sp>
      <p:pic>
        <p:nvPicPr>
          <p:cNvPr id="2" name="Picture 1"/>
          <p:cNvPicPr>
            <a:picLocks noChangeAspect="1"/>
          </p:cNvPicPr>
          <p:nvPr/>
        </p:nvPicPr>
        <p:blipFill>
          <a:blip r:embed="rId3"/>
          <a:stretch>
            <a:fillRect/>
          </a:stretch>
        </p:blipFill>
        <p:spPr>
          <a:xfrm>
            <a:off x="375300" y="1393794"/>
            <a:ext cx="8439166" cy="4092605"/>
          </a:xfrm>
          <a:prstGeom prst="rect">
            <a:avLst/>
          </a:prstGeom>
        </p:spPr>
      </p:pic>
    </p:spTree>
    <p:extLst>
      <p:ext uri="{BB962C8B-B14F-4D97-AF65-F5344CB8AC3E}">
        <p14:creationId xmlns:p14="http://schemas.microsoft.com/office/powerpoint/2010/main" val="1795872848"/>
      </p:ext>
    </p:extLst>
  </p:cSld>
  <p:clrMapOvr>
    <a:masterClrMapping/>
  </p:clrMapOvr>
</p:sld>
</file>

<file path=ppt/theme/theme1.xml><?xml version="1.0" encoding="utf-8"?>
<a:theme xmlns:a="http://schemas.openxmlformats.org/drawingml/2006/main" name="2_NERCTheme">
  <a:themeElements>
    <a:clrScheme name="Custom 13">
      <a:dk1>
        <a:srgbClr val="000000"/>
      </a:dk1>
      <a:lt1>
        <a:srgbClr val="FFFFFF"/>
      </a:lt1>
      <a:dk2>
        <a:srgbClr val="000000"/>
      </a:dk2>
      <a:lt2>
        <a:srgbClr val="808080"/>
      </a:lt2>
      <a:accent1>
        <a:srgbClr val="204C81"/>
      </a:accent1>
      <a:accent2>
        <a:srgbClr val="5D85A9"/>
      </a:accent2>
      <a:accent3>
        <a:srgbClr val="FFFFFF"/>
      </a:accent3>
      <a:accent4>
        <a:srgbClr val="AFCDE3"/>
      </a:accent4>
      <a:accent5>
        <a:srgbClr val="D8D8D8"/>
      </a:accent5>
      <a:accent6>
        <a:srgbClr val="000000"/>
      </a:accent6>
      <a:hlink>
        <a:srgbClr val="0000FF"/>
      </a:hlink>
      <a:folHlink>
        <a:srgbClr val="6600CC"/>
      </a:folHlink>
    </a:clrScheme>
    <a:fontScheme name="Custom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RC PowerPoint" id="{F48A66DA-DEED-4C8E-AFCB-BD3D6F91B09F}" vid="{C4BDB77C-316B-4E0A-B04C-8A95D603244A}"/>
    </a:ext>
  </a:extLst>
</a:theme>
</file>

<file path=ppt/theme/theme2.xml><?xml version="1.0" encoding="utf-8"?>
<a:theme xmlns:a="http://schemas.openxmlformats.org/drawingml/2006/main" name="NERC PowerPoint">
  <a:themeElements>
    <a:clrScheme name="Custom 3">
      <a:dk1>
        <a:srgbClr val="000000"/>
      </a:dk1>
      <a:lt1>
        <a:srgbClr val="FFFFFF"/>
      </a:lt1>
      <a:dk2>
        <a:srgbClr val="FFFFFF"/>
      </a:dk2>
      <a:lt2>
        <a:srgbClr val="FFFFFF"/>
      </a:lt2>
      <a:accent1>
        <a:srgbClr val="204C81"/>
      </a:accent1>
      <a:accent2>
        <a:srgbClr val="5D85A9"/>
      </a:accent2>
      <a:accent3>
        <a:srgbClr val="AFCDE3"/>
      </a:accent3>
      <a:accent4>
        <a:srgbClr val="D5D5D5"/>
      </a:accent4>
      <a:accent5>
        <a:srgbClr val="000000"/>
      </a:accent5>
      <a:accent6>
        <a:srgbClr val="000000"/>
      </a:accent6>
      <a:hlink>
        <a:srgbClr val="0000FF"/>
      </a:hlink>
      <a:folHlink>
        <a:srgbClr val="7030A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RC Power Point template" id="{BEF18674-E254-449F-8DF6-4D64CB993F0C}" vid="{29C57AED-67DD-4D77-A395-AEA2DDC494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D7872EED63AE4D893BFF00756F86FE" ma:contentTypeVersion="0" ma:contentTypeDescription="Create a new document." ma:contentTypeScope="" ma:versionID="8483340c9214cd14c61d556a394a5b8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444bc9d-bb2e-441f-89a7-915ba9281662" ContentTypeId="0x0101" PreviousValue="false"/>
</file>

<file path=customXml/itemProps1.xml><?xml version="1.0" encoding="utf-8"?>
<ds:datastoreItem xmlns:ds="http://schemas.openxmlformats.org/officeDocument/2006/customXml" ds:itemID="{502CBE6A-BD55-4FC4-A711-8862E9411136}">
  <ds:schemaRefs>
    <ds:schemaRef ds:uri="http://schemas.microsoft.com/sharepoint/v3/contenttype/forms"/>
  </ds:schemaRefs>
</ds:datastoreItem>
</file>

<file path=customXml/itemProps2.xml><?xml version="1.0" encoding="utf-8"?>
<ds:datastoreItem xmlns:ds="http://schemas.openxmlformats.org/officeDocument/2006/customXml" ds:itemID="{DB524FB0-4D4C-4827-B7B1-9C86733F84FE}">
  <ds:schemaRefs>
    <ds:schemaRef ds:uri="http://schemas.microsoft.com/office/2006/documentManagement/types"/>
    <ds:schemaRef ds:uri="http://purl.org/dc/term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66EB96B-CED0-4BF2-97F4-8438F1FAAC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D45F7708-C3C4-4ACD-8B41-3CF0967F75F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1514</TotalTime>
  <Words>1693</Words>
  <Application>Microsoft Office PowerPoint</Application>
  <PresentationFormat>On-screen Show (4:3)</PresentationFormat>
  <Paragraphs>563</Paragraphs>
  <Slides>67</Slides>
  <Notes>41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67</vt:i4>
      </vt:variant>
    </vt:vector>
  </HeadingPairs>
  <TitlesOfParts>
    <vt:vector size="77" baseType="lpstr">
      <vt:lpstr>ＭＳ Ｐゴシック</vt:lpstr>
      <vt:lpstr>Arial</vt:lpstr>
      <vt:lpstr>Calibri</vt:lpstr>
      <vt:lpstr>Courier New</vt:lpstr>
      <vt:lpstr>Lucida Grande</vt:lpstr>
      <vt:lpstr>Tahoma</vt:lpstr>
      <vt:lpstr>Verdana</vt:lpstr>
      <vt:lpstr>Wingdings</vt:lpstr>
      <vt:lpstr>2_NERCTheme</vt:lpstr>
      <vt:lpstr>NERC PowerPoint</vt:lpstr>
      <vt:lpstr>PowerPoint Presentation</vt:lpstr>
      <vt:lpstr>Registered Entity Requesting Access  and Pre-Launch Provisioning  </vt:lpstr>
      <vt:lpstr>Setting up PCC Accounts for Align</vt:lpstr>
      <vt:lpstr>Setting up an ERO Portal Account Start a New Registration</vt:lpstr>
      <vt:lpstr>Setting up an ERO Portal Account Provide Email and Username</vt:lpstr>
      <vt:lpstr>Setting up an ERO Portal Account Complete Registration</vt:lpstr>
      <vt:lpstr>Setting up an ERO Portal Account Confirm Email Address</vt:lpstr>
      <vt:lpstr>Setting up an ERO Portal Account Confirm Email Address</vt:lpstr>
      <vt:lpstr>Setting up an ERO Portal Account Re-directed to Login</vt:lpstr>
      <vt:lpstr>Setting up an ERO Portal Account Setup DUO</vt:lpstr>
      <vt:lpstr>Setting up an ERO Portal Account Add Your Device</vt:lpstr>
      <vt:lpstr>Setting up an ERO Portal Account Add Your Device</vt:lpstr>
      <vt:lpstr>Setting up an ERO Portal Account Specify Device Type</vt:lpstr>
      <vt:lpstr>Setting up an ERO Portal Account Install DUO App</vt:lpstr>
      <vt:lpstr> Setting up an ERO Portal Account Active DUO </vt:lpstr>
      <vt:lpstr> Setting up an ERO Portal Account Active DUO </vt:lpstr>
      <vt:lpstr> Setting up an ERO Portal Account DUO Setup is Complete </vt:lpstr>
      <vt:lpstr>Setting up an ERO Portal Account Complete ERO Portal Profile </vt:lpstr>
      <vt:lpstr>Setting up an ERO Portal Account Complete Address Section</vt:lpstr>
      <vt:lpstr>Setting up an ERO Portal Account Complete Company Section</vt:lpstr>
      <vt:lpstr>Setting up an ERO Portal Account Setup Security Questions &amp; Answers</vt:lpstr>
      <vt:lpstr>Existing User Login </vt:lpstr>
      <vt:lpstr>Verify ERO Portal Account  Login</vt:lpstr>
      <vt:lpstr>Verify ERO Portal Account  External Stakeholder or NERC Staff?</vt:lpstr>
      <vt:lpstr>Verify ERO Portal Account  Sign In</vt:lpstr>
      <vt:lpstr>Verify ERO Portal Account  DUO Authentication Prompt</vt:lpstr>
      <vt:lpstr>Verify ERO Portal Account  Successfully Logged In</vt:lpstr>
      <vt:lpstr>Requesting Align Access</vt:lpstr>
      <vt:lpstr>Request Application Access</vt:lpstr>
      <vt:lpstr>Create New Application Request Page</vt:lpstr>
      <vt:lpstr>Align - Account Access</vt:lpstr>
      <vt:lpstr>Select Your Entity</vt:lpstr>
      <vt:lpstr>Select Your Role</vt:lpstr>
      <vt:lpstr>Enter Comments and Submit Request</vt:lpstr>
      <vt:lpstr>Review and Approve Align Access Request</vt:lpstr>
      <vt:lpstr>Entity Admin Navigates to Access Request </vt:lpstr>
      <vt:lpstr>Entity Admin Manages Access Request </vt:lpstr>
      <vt:lpstr>Registered Entity User Requests Access to SEL Overview</vt:lpstr>
      <vt:lpstr>Primary Compliance Contacts – Day 1</vt:lpstr>
      <vt:lpstr>Align Submitters – Day 2 (by end of April)</vt:lpstr>
      <vt:lpstr>ERO Portal Users – Day 3 (TBD)</vt:lpstr>
      <vt:lpstr>Registered Entity User Requests Access to SEL Manual Processes</vt:lpstr>
      <vt:lpstr>Registered Entity User Requests for SEL Access – Manual Process</vt:lpstr>
      <vt:lpstr>Registered Entity  SEL Access Request Review Process </vt:lpstr>
      <vt:lpstr>Request SEL Access – Registered  Entity</vt:lpstr>
      <vt:lpstr>Registered Entity SEL Access Request Review Process </vt:lpstr>
      <vt:lpstr>Account Access Revocation</vt:lpstr>
      <vt:lpstr>Managing Align and all other Application Permissions for your users</vt:lpstr>
      <vt:lpstr>Entity Admin Navigates to Manage Permissions </vt:lpstr>
      <vt:lpstr>Manage Entity Landing Page </vt:lpstr>
      <vt:lpstr>Associating a New User to Your Entity </vt:lpstr>
      <vt:lpstr>Add User Landing Page</vt:lpstr>
      <vt:lpstr>Search for a User</vt:lpstr>
      <vt:lpstr>User Found – Add this User</vt:lpstr>
      <vt:lpstr>Select User - Managing Permissions</vt:lpstr>
      <vt:lpstr>Manage User Permissions</vt:lpstr>
      <vt:lpstr>Manage User Permissions continued</vt:lpstr>
      <vt:lpstr>Align Training Environment Access  </vt:lpstr>
      <vt:lpstr>Registered Entity SEL Access</vt:lpstr>
      <vt:lpstr>Primary Compliance Contacts – Day 1</vt:lpstr>
      <vt:lpstr>Align Submitters – Day 2 (by mid-April)</vt:lpstr>
      <vt:lpstr>ERO Portal Users – Day 3 (TBD)</vt:lpstr>
      <vt:lpstr>Adding Additional SEL Submitters  Day 1/Day 2</vt:lpstr>
      <vt:lpstr>Adding Additional SEL Submitters  Day 1/Day 2</vt:lpstr>
      <vt:lpstr>Adding Additional SEL Submitters  Day 1/Day 2</vt:lpstr>
      <vt:lpstr>Removing SEL Submitters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 Adoption Workshop: ERO Session</dc:title>
  <dc:creator>Khanna, Prerna</dc:creator>
  <cp:lastModifiedBy>Victor Myers</cp:lastModifiedBy>
  <cp:revision>56</cp:revision>
  <dcterms:created xsi:type="dcterms:W3CDTF">2020-07-08T14:58:22Z</dcterms:created>
  <dcterms:modified xsi:type="dcterms:W3CDTF">2021-04-15T17:45:21Z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0x010100ABD7872EED63AE4D893BFF00756F86FE</vt:lpwstr>
  </property>
</Properties>
</file>